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2" r:id="rId2"/>
  </p:sldMasterIdLst>
  <p:notesMasterIdLst>
    <p:notesMasterId r:id="rId20"/>
  </p:notesMasterIdLst>
  <p:handoutMasterIdLst>
    <p:handoutMasterId r:id="rId21"/>
  </p:handoutMasterIdLst>
  <p:sldIdLst>
    <p:sldId id="256" r:id="rId3"/>
    <p:sldId id="416" r:id="rId4"/>
    <p:sldId id="465" r:id="rId5"/>
    <p:sldId id="464" r:id="rId6"/>
    <p:sldId id="459" r:id="rId7"/>
    <p:sldId id="460" r:id="rId8"/>
    <p:sldId id="458" r:id="rId9"/>
    <p:sldId id="479" r:id="rId10"/>
    <p:sldId id="480" r:id="rId11"/>
    <p:sldId id="482" r:id="rId12"/>
    <p:sldId id="481" r:id="rId13"/>
    <p:sldId id="461" r:id="rId14"/>
    <p:sldId id="462" r:id="rId15"/>
    <p:sldId id="477" r:id="rId16"/>
    <p:sldId id="478" r:id="rId17"/>
    <p:sldId id="429" r:id="rId18"/>
    <p:sldId id="435" r:id="rId19"/>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henders"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F8ABE"/>
    <a:srgbClr val="7AC143"/>
    <a:srgbClr val="6D8D24"/>
    <a:srgbClr val="A9C398"/>
    <a:srgbClr val="C8B18B"/>
    <a:srgbClr val="E5B53B"/>
    <a:srgbClr val="A49400"/>
    <a:srgbClr val="EBD72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525" autoAdjust="0"/>
    <p:restoredTop sz="93742" autoAdjust="0"/>
  </p:normalViewPr>
  <p:slideViewPr>
    <p:cSldViewPr>
      <p:cViewPr>
        <p:scale>
          <a:sx n="70" d="100"/>
          <a:sy n="70" d="100"/>
        </p:scale>
        <p:origin x="-1200" y="-720"/>
      </p:cViewPr>
      <p:guideLst>
        <p:guide orient="horz" pos="2160"/>
        <p:guide pos="2880"/>
      </p:guideLst>
    </p:cSldViewPr>
  </p:slideViewPr>
  <p:notesTextViewPr>
    <p:cViewPr>
      <p:scale>
        <a:sx n="75" d="100"/>
        <a:sy n="75" d="100"/>
      </p:scale>
      <p:origin x="0" y="0"/>
    </p:cViewPr>
  </p:notesTextViewPr>
  <p:sorterViewPr>
    <p:cViewPr>
      <p:scale>
        <a:sx n="66" d="100"/>
        <a:sy n="66" d="100"/>
      </p:scale>
      <p:origin x="0" y="2364"/>
    </p:cViewPr>
  </p:sorterViewPr>
  <p:notesViewPr>
    <p:cSldViewPr>
      <p:cViewPr>
        <p:scale>
          <a:sx n="42" d="100"/>
          <a:sy n="42" d="100"/>
        </p:scale>
        <p:origin x="-2124" y="90"/>
      </p:cViewPr>
      <p:guideLst>
        <p:guide orient="horz" pos="3107"/>
        <p:guide pos="212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D:\2013%20onii%20audit\Il%20tod%20baidliin%20sanaachlaga\EIT-tailan\EITI%20Mongolia%20report%20123123123charts(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2013%20onii%20audit\Il%20tod%20baidliin%20sanaachlaga\EIT-tailan\EITI%20Mongolia%20report%20123123123charts(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34"/>
  <c:chart>
    <c:title>
      <c:tx>
        <c:rich>
          <a:bodyPr/>
          <a:lstStyle/>
          <a:p>
            <a:pPr>
              <a:defRPr sz="1400">
                <a:latin typeface="Arial" panose="020B0604020202020204" pitchFamily="34" charset="0"/>
                <a:cs typeface="Arial" panose="020B0604020202020204" pitchFamily="34" charset="0"/>
              </a:defRPr>
            </a:pPr>
            <a:r>
              <a:rPr lang="mn-MN" sz="1200"/>
              <a:t> </a:t>
            </a:r>
            <a:endParaRPr lang="en-GB" sz="1200"/>
          </a:p>
        </c:rich>
      </c:tx>
      <c:layout/>
    </c:title>
    <c:view3D>
      <c:rotX val="30"/>
      <c:perspective val="30"/>
    </c:view3D>
    <c:plotArea>
      <c:layout/>
      <c:pie3DChart>
        <c:varyColors val="1"/>
        <c:ser>
          <c:idx val="0"/>
          <c:order val="0"/>
          <c:tx>
            <c:strRef>
              <c:f>'[EITI Mongolia report 123123123charts(1).xlsx]Report graphics'!$B$73</c:f>
              <c:strCache>
                <c:ptCount val="1"/>
                <c:pt idx="0">
                  <c:v>Тусгай зөвшөөрлийн бүтэц, эрдсээр</c:v>
                </c:pt>
              </c:strCache>
            </c:strRef>
          </c:tx>
          <c:explosion val="25"/>
          <c:dLbls>
            <c:dLbl>
              <c:idx val="0"/>
              <c:layout>
                <c:manualLayout>
                  <c:x val="-0.13244980314960644"/>
                  <c:y val="2.5412656751239431E-2"/>
                </c:manualLayout>
              </c:layout>
              <c:showCatName val="1"/>
              <c:showPercent val="1"/>
            </c:dLbl>
            <c:dLbl>
              <c:idx val="1"/>
              <c:layout>
                <c:manualLayout>
                  <c:x val="-0.10575699912510943"/>
                  <c:y val="-0.22053222513852441"/>
                </c:manualLayout>
              </c:layout>
              <c:showCatName val="1"/>
              <c:showPercent val="1"/>
            </c:dLbl>
            <c:txPr>
              <a:bodyPr/>
              <a:lstStyle/>
              <a:p>
                <a:pPr>
                  <a:defRPr sz="800" b="1">
                    <a:latin typeface="Arial" panose="020B0604020202020204" pitchFamily="34" charset="0"/>
                    <a:cs typeface="Arial" panose="020B0604020202020204" pitchFamily="34" charset="0"/>
                  </a:defRPr>
                </a:pPr>
                <a:endParaRPr lang="en-US"/>
              </a:p>
            </c:txPr>
            <c:showCatName val="1"/>
            <c:showPercent val="1"/>
            <c:showLeaderLines val="1"/>
          </c:dLbls>
          <c:cat>
            <c:strRef>
              <c:f>'[EITI Mongolia report 123123123charts(1).xlsx]Report graphics'!$A$74:$A$80</c:f>
              <c:strCache>
                <c:ptCount val="7"/>
                <c:pt idx="0">
                  <c:v>Өмнөговь аймаг</c:v>
                </c:pt>
                <c:pt idx="1">
                  <c:v>ТЕГ</c:v>
                </c:pt>
                <c:pt idx="2">
                  <c:v>Орхон аймаг</c:v>
                </c:pt>
                <c:pt idx="3">
                  <c:v>Булган аймаг</c:v>
                </c:pt>
                <c:pt idx="4">
                  <c:v>ХХҮХ</c:v>
                </c:pt>
                <c:pt idx="5">
                  <c:v>БОНХЯ</c:v>
                </c:pt>
                <c:pt idx="6">
                  <c:v>Бусад</c:v>
                </c:pt>
              </c:strCache>
            </c:strRef>
          </c:cat>
          <c:val>
            <c:numRef>
              <c:f>'[EITI Mongolia report 123123123charts(1).xlsx]Report graphics'!$B$74:$B$80</c:f>
              <c:numCache>
                <c:formatCode>#,##0_);\(""#,##0\);_-* "-"??_-;_-@_-</c:formatCode>
                <c:ptCount val="7"/>
                <c:pt idx="0">
                  <c:v>49485603</c:v>
                </c:pt>
                <c:pt idx="1">
                  <c:v>13913195</c:v>
                </c:pt>
                <c:pt idx="2">
                  <c:v>10475050</c:v>
                </c:pt>
                <c:pt idx="3">
                  <c:v>6873300</c:v>
                </c:pt>
                <c:pt idx="4">
                  <c:v>3338929</c:v>
                </c:pt>
                <c:pt idx="5">
                  <c:v>1731933</c:v>
                </c:pt>
                <c:pt idx="6">
                  <c:v>7023093</c:v>
                </c:pt>
              </c:numCache>
            </c:numRef>
          </c:val>
        </c:ser>
        <c:dLbls>
          <c:showCatName val="1"/>
          <c:showPercent val="1"/>
        </c:dLbls>
      </c:pie3DChart>
    </c:plotArea>
    <c:plotVisOnly val="1"/>
    <c:dispBlanksAs val="zero"/>
  </c:chart>
  <c:spPr>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34"/>
  <c:chart>
    <c:title>
      <c:tx>
        <c:rich>
          <a:bodyPr/>
          <a:lstStyle/>
          <a:p>
            <a:pPr>
              <a:defRPr sz="1400">
                <a:latin typeface="Arial" panose="020B0604020202020204" pitchFamily="34" charset="0"/>
                <a:cs typeface="Arial" panose="020B0604020202020204" pitchFamily="34" charset="0"/>
              </a:defRPr>
            </a:pPr>
            <a:r>
              <a:rPr lang="mn-MN" sz="1200"/>
              <a:t> </a:t>
            </a:r>
            <a:endParaRPr lang="en-GB" sz="1200"/>
          </a:p>
        </c:rich>
      </c:tx>
      <c:layout/>
    </c:title>
    <c:view3D>
      <c:rotX val="30"/>
      <c:perspective val="30"/>
    </c:view3D>
    <c:plotArea>
      <c:layout>
        <c:manualLayout>
          <c:layoutTarget val="inner"/>
          <c:xMode val="edge"/>
          <c:yMode val="edge"/>
          <c:x val="0"/>
          <c:y val="5.8076831305177774E-2"/>
          <c:w val="1"/>
          <c:h val="0.87532611899448454"/>
        </c:manualLayout>
      </c:layout>
      <c:pie3DChart>
        <c:varyColors val="1"/>
        <c:ser>
          <c:idx val="0"/>
          <c:order val="0"/>
          <c:tx>
            <c:strRef>
              <c:f>'[EITI Mongolia report 123123123charts(1).xlsx]Report graphics'!$B$73</c:f>
              <c:strCache>
                <c:ptCount val="1"/>
                <c:pt idx="0">
                  <c:v>Тусгай зөвшөөрлийн бүтэц, эрдсээр</c:v>
                </c:pt>
              </c:strCache>
            </c:strRef>
          </c:tx>
          <c:explosion val="25"/>
          <c:dLbls>
            <c:dLbl>
              <c:idx val="0"/>
              <c:layout>
                <c:manualLayout>
                  <c:x val="-0.13244980314960644"/>
                  <c:y val="2.5412656751239431E-2"/>
                </c:manualLayout>
              </c:layout>
              <c:showCatName val="1"/>
              <c:showPercent val="1"/>
            </c:dLbl>
            <c:dLbl>
              <c:idx val="1"/>
              <c:layout>
                <c:manualLayout>
                  <c:x val="-0.10575699912510943"/>
                  <c:y val="-0.22053222513852436"/>
                </c:manualLayout>
              </c:layout>
              <c:showCatName val="1"/>
              <c:showPercent val="1"/>
            </c:dLbl>
            <c:txPr>
              <a:bodyPr/>
              <a:lstStyle/>
              <a:p>
                <a:pPr>
                  <a:defRPr sz="800" b="1">
                    <a:latin typeface="Arial" panose="020B0604020202020204" pitchFamily="34" charset="0"/>
                    <a:cs typeface="Arial" panose="020B0604020202020204" pitchFamily="34" charset="0"/>
                  </a:defRPr>
                </a:pPr>
                <a:endParaRPr lang="en-US"/>
              </a:p>
            </c:txPr>
            <c:showCatName val="1"/>
            <c:showPercent val="1"/>
            <c:showLeaderLines val="1"/>
          </c:dLbls>
          <c:cat>
            <c:strRef>
              <c:f>'[EITI Mongolia report 123123123charts(1).xlsx]Report graphics'!$A$74:$A$78</c:f>
              <c:strCache>
                <c:ptCount val="5"/>
                <c:pt idx="0">
                  <c:v>Эрүүл мэндийн яам</c:v>
                </c:pt>
                <c:pt idx="1">
                  <c:v>Өмнөговь аймаг</c:v>
                </c:pt>
                <c:pt idx="2">
                  <c:v>Ховд аймаг</c:v>
                </c:pt>
                <c:pt idx="3">
                  <c:v>Сэлэнгэ аймаг</c:v>
                </c:pt>
                <c:pt idx="4">
                  <c:v>Бусад</c:v>
                </c:pt>
              </c:strCache>
            </c:strRef>
          </c:cat>
          <c:val>
            <c:numRef>
              <c:f>'[EITI Mongolia report 123123123charts(1).xlsx]Report graphics'!$B$74:$B$78</c:f>
              <c:numCache>
                <c:formatCode>#,##0_);\(""#,##0\);_-* "-"??_-;_-@_-</c:formatCode>
                <c:ptCount val="5"/>
                <c:pt idx="0">
                  <c:v>5696028</c:v>
                </c:pt>
                <c:pt idx="1">
                  <c:v>3863259</c:v>
                </c:pt>
                <c:pt idx="2">
                  <c:v>1133052</c:v>
                </c:pt>
                <c:pt idx="3">
                  <c:v>1125784</c:v>
                </c:pt>
                <c:pt idx="4">
                  <c:v>2700753</c:v>
                </c:pt>
              </c:numCache>
            </c:numRef>
          </c:val>
        </c:ser>
        <c:dLbls>
          <c:showCatName val="1"/>
          <c:showPercent val="1"/>
        </c:dLbls>
      </c:pie3DChart>
    </c:plotArea>
    <c:plotVisOnly val="1"/>
    <c:dispBlanksAs val="zero"/>
  </c:chart>
  <c:spPr>
    <a:ln>
      <a:no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1" y="0"/>
            <a:ext cx="2918565" cy="492760"/>
          </a:xfrm>
          <a:prstGeom prst="rect">
            <a:avLst/>
          </a:prstGeom>
          <a:noFill/>
          <a:ln w="9525">
            <a:noFill/>
            <a:miter lim="800000"/>
            <a:headEnd/>
            <a:tailEnd/>
          </a:ln>
          <a:effectLst/>
        </p:spPr>
        <p:txBody>
          <a:bodyPr vert="horz" wrap="square" lIns="91572" tIns="45786" rIns="91572" bIns="45786" numCol="1" anchor="t" anchorCtr="0" compatLnSpc="1">
            <a:prstTxWarp prst="textNoShape">
              <a:avLst/>
            </a:prstTxWarp>
          </a:bodyPr>
          <a:lstStyle>
            <a:lvl1pPr>
              <a:defRPr sz="1200"/>
            </a:lvl1pPr>
          </a:lstStyle>
          <a:p>
            <a:pPr>
              <a:defRPr/>
            </a:pPr>
            <a:endParaRPr lang="en-GB"/>
          </a:p>
        </p:txBody>
      </p:sp>
      <p:sp>
        <p:nvSpPr>
          <p:cNvPr id="111619" name="Rectangle 3"/>
          <p:cNvSpPr>
            <a:spLocks noGrp="1" noChangeArrowheads="1"/>
          </p:cNvSpPr>
          <p:nvPr>
            <p:ph type="dt" sz="quarter" idx="1"/>
          </p:nvPr>
        </p:nvSpPr>
        <p:spPr bwMode="auto">
          <a:xfrm>
            <a:off x="3815608" y="0"/>
            <a:ext cx="2918564" cy="492760"/>
          </a:xfrm>
          <a:prstGeom prst="rect">
            <a:avLst/>
          </a:prstGeom>
          <a:noFill/>
          <a:ln w="9525">
            <a:noFill/>
            <a:miter lim="800000"/>
            <a:headEnd/>
            <a:tailEnd/>
          </a:ln>
          <a:effectLst/>
        </p:spPr>
        <p:txBody>
          <a:bodyPr vert="horz" wrap="square" lIns="91572" tIns="45786" rIns="91572" bIns="45786" numCol="1" anchor="t" anchorCtr="0" compatLnSpc="1">
            <a:prstTxWarp prst="textNoShape">
              <a:avLst/>
            </a:prstTxWarp>
          </a:bodyPr>
          <a:lstStyle>
            <a:lvl1pPr algn="r">
              <a:defRPr sz="1200"/>
            </a:lvl1pPr>
          </a:lstStyle>
          <a:p>
            <a:pPr>
              <a:defRPr/>
            </a:pPr>
            <a:endParaRPr lang="en-GB"/>
          </a:p>
        </p:txBody>
      </p:sp>
      <p:sp>
        <p:nvSpPr>
          <p:cNvPr id="111620" name="Rectangle 4"/>
          <p:cNvSpPr>
            <a:spLocks noGrp="1" noChangeArrowheads="1"/>
          </p:cNvSpPr>
          <p:nvPr>
            <p:ph type="ftr" sz="quarter" idx="2"/>
          </p:nvPr>
        </p:nvSpPr>
        <p:spPr bwMode="auto">
          <a:xfrm>
            <a:off x="1" y="9371964"/>
            <a:ext cx="2918565" cy="492760"/>
          </a:xfrm>
          <a:prstGeom prst="rect">
            <a:avLst/>
          </a:prstGeom>
          <a:noFill/>
          <a:ln w="9525">
            <a:noFill/>
            <a:miter lim="800000"/>
            <a:headEnd/>
            <a:tailEnd/>
          </a:ln>
          <a:effectLst/>
        </p:spPr>
        <p:txBody>
          <a:bodyPr vert="horz" wrap="square" lIns="91572" tIns="45786" rIns="91572" bIns="45786" numCol="1" anchor="b" anchorCtr="0" compatLnSpc="1">
            <a:prstTxWarp prst="textNoShape">
              <a:avLst/>
            </a:prstTxWarp>
          </a:bodyPr>
          <a:lstStyle>
            <a:lvl1pPr>
              <a:defRPr sz="1200"/>
            </a:lvl1pPr>
          </a:lstStyle>
          <a:p>
            <a:pPr>
              <a:defRPr/>
            </a:pPr>
            <a:endParaRPr lang="en-GB"/>
          </a:p>
        </p:txBody>
      </p:sp>
      <p:sp>
        <p:nvSpPr>
          <p:cNvPr id="111621" name="Rectangle 5"/>
          <p:cNvSpPr>
            <a:spLocks noGrp="1" noChangeArrowheads="1"/>
          </p:cNvSpPr>
          <p:nvPr>
            <p:ph type="sldNum" sz="quarter" idx="3"/>
          </p:nvPr>
        </p:nvSpPr>
        <p:spPr bwMode="auto">
          <a:xfrm>
            <a:off x="3815608" y="9371964"/>
            <a:ext cx="2918564" cy="492760"/>
          </a:xfrm>
          <a:prstGeom prst="rect">
            <a:avLst/>
          </a:prstGeom>
          <a:noFill/>
          <a:ln w="9525">
            <a:noFill/>
            <a:miter lim="800000"/>
            <a:headEnd/>
            <a:tailEnd/>
          </a:ln>
          <a:effectLst/>
        </p:spPr>
        <p:txBody>
          <a:bodyPr vert="horz" wrap="square" lIns="91572" tIns="45786" rIns="91572" bIns="45786" numCol="1" anchor="b" anchorCtr="0" compatLnSpc="1">
            <a:prstTxWarp prst="textNoShape">
              <a:avLst/>
            </a:prstTxWarp>
          </a:bodyPr>
          <a:lstStyle>
            <a:lvl1pPr algn="r">
              <a:defRPr sz="1200"/>
            </a:lvl1pPr>
          </a:lstStyle>
          <a:p>
            <a:pPr>
              <a:defRPr/>
            </a:pPr>
            <a:fld id="{E49A7048-C8B1-4A31-83CD-9AD52D2C8C23}" type="slidenum">
              <a:rPr lang="en-GB"/>
              <a:pPr>
                <a:defRPr/>
              </a:pPr>
              <a:t>‹#›</a:t>
            </a:fld>
            <a:endParaRPr lang="en-GB"/>
          </a:p>
        </p:txBody>
      </p:sp>
    </p:spTree>
    <p:extLst>
      <p:ext uri="{BB962C8B-B14F-4D97-AF65-F5344CB8AC3E}">
        <p14:creationId xmlns:p14="http://schemas.microsoft.com/office/powerpoint/2010/main" xmlns="" val="41730304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18565" cy="494349"/>
          </a:xfrm>
          <a:prstGeom prst="rect">
            <a:avLst/>
          </a:prstGeom>
          <a:noFill/>
          <a:ln w="9525">
            <a:noFill/>
            <a:miter lim="800000"/>
            <a:headEnd/>
            <a:tailEnd/>
          </a:ln>
          <a:effectLst/>
        </p:spPr>
        <p:txBody>
          <a:bodyPr vert="horz" wrap="square" lIns="91572" tIns="45786" rIns="91572" bIns="45786" numCol="1" anchor="t" anchorCtr="0" compatLnSpc="1">
            <a:prstTxWarp prst="textNoShape">
              <a:avLst/>
            </a:prstTxWarp>
          </a:bodyPr>
          <a:lstStyle>
            <a:lvl1pPr>
              <a:defRPr sz="1200"/>
            </a:lvl1pPr>
          </a:lstStyle>
          <a:p>
            <a:pPr>
              <a:defRPr/>
            </a:pPr>
            <a:endParaRPr lang="en-GB"/>
          </a:p>
        </p:txBody>
      </p:sp>
      <p:sp>
        <p:nvSpPr>
          <p:cNvPr id="6147" name="Rectangle 3"/>
          <p:cNvSpPr>
            <a:spLocks noGrp="1" noChangeArrowheads="1"/>
          </p:cNvSpPr>
          <p:nvPr>
            <p:ph type="dt" idx="1"/>
          </p:nvPr>
        </p:nvSpPr>
        <p:spPr bwMode="auto">
          <a:xfrm>
            <a:off x="3815608" y="1"/>
            <a:ext cx="2918564" cy="494349"/>
          </a:xfrm>
          <a:prstGeom prst="rect">
            <a:avLst/>
          </a:prstGeom>
          <a:noFill/>
          <a:ln w="9525">
            <a:noFill/>
            <a:miter lim="800000"/>
            <a:headEnd/>
            <a:tailEnd/>
          </a:ln>
          <a:effectLst/>
        </p:spPr>
        <p:txBody>
          <a:bodyPr vert="horz" wrap="square" lIns="91572" tIns="45786" rIns="91572" bIns="45786" numCol="1" anchor="t" anchorCtr="0" compatLnSpc="1">
            <a:prstTxWarp prst="textNoShape">
              <a:avLst/>
            </a:prstTxWarp>
          </a:bodyPr>
          <a:lstStyle>
            <a:lvl1pPr algn="r">
              <a:defRPr sz="1200"/>
            </a:lvl1pPr>
          </a:lstStyle>
          <a:p>
            <a:pPr>
              <a:defRPr/>
            </a:pPr>
            <a:endParaRPr lang="en-GB"/>
          </a:p>
        </p:txBody>
      </p:sp>
      <p:sp>
        <p:nvSpPr>
          <p:cNvPr id="26628" name="Rectangle 4"/>
          <p:cNvSpPr>
            <a:spLocks noGrp="1" noRot="1" noChangeAspect="1" noChangeArrowheads="1" noTextEdit="1"/>
          </p:cNvSpPr>
          <p:nvPr>
            <p:ph type="sldImg" idx="2"/>
          </p:nvPr>
        </p:nvSpPr>
        <p:spPr bwMode="auto">
          <a:xfrm>
            <a:off x="900113" y="738188"/>
            <a:ext cx="4933950" cy="37020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149" name="Rectangle 5"/>
          <p:cNvSpPr>
            <a:spLocks noGrp="1" noChangeArrowheads="1"/>
          </p:cNvSpPr>
          <p:nvPr>
            <p:ph type="body" sz="quarter" idx="3"/>
          </p:nvPr>
        </p:nvSpPr>
        <p:spPr bwMode="auto">
          <a:xfrm>
            <a:off x="672782" y="4687573"/>
            <a:ext cx="5390200" cy="4439602"/>
          </a:xfrm>
          <a:prstGeom prst="rect">
            <a:avLst/>
          </a:prstGeom>
          <a:noFill/>
          <a:ln w="9525">
            <a:noFill/>
            <a:miter lim="800000"/>
            <a:headEnd/>
            <a:tailEnd/>
          </a:ln>
          <a:effectLst/>
        </p:spPr>
        <p:txBody>
          <a:bodyPr vert="horz" wrap="square" lIns="91572" tIns="45786" rIns="91572" bIns="45786"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6150" name="Rectangle 6"/>
          <p:cNvSpPr>
            <a:spLocks noGrp="1" noChangeArrowheads="1"/>
          </p:cNvSpPr>
          <p:nvPr>
            <p:ph type="ftr" sz="quarter" idx="4"/>
          </p:nvPr>
        </p:nvSpPr>
        <p:spPr bwMode="auto">
          <a:xfrm>
            <a:off x="1" y="9370375"/>
            <a:ext cx="2918565" cy="494348"/>
          </a:xfrm>
          <a:prstGeom prst="rect">
            <a:avLst/>
          </a:prstGeom>
          <a:noFill/>
          <a:ln w="9525">
            <a:noFill/>
            <a:miter lim="800000"/>
            <a:headEnd/>
            <a:tailEnd/>
          </a:ln>
          <a:effectLst/>
        </p:spPr>
        <p:txBody>
          <a:bodyPr vert="horz" wrap="square" lIns="91572" tIns="45786" rIns="91572" bIns="45786" numCol="1" anchor="b" anchorCtr="0" compatLnSpc="1">
            <a:prstTxWarp prst="textNoShape">
              <a:avLst/>
            </a:prstTxWarp>
          </a:bodyPr>
          <a:lstStyle>
            <a:lvl1pPr>
              <a:defRPr sz="1200"/>
            </a:lvl1pPr>
          </a:lstStyle>
          <a:p>
            <a:pPr>
              <a:defRPr/>
            </a:pPr>
            <a:endParaRPr lang="en-GB"/>
          </a:p>
        </p:txBody>
      </p:sp>
      <p:sp>
        <p:nvSpPr>
          <p:cNvPr id="6151" name="Rectangle 7"/>
          <p:cNvSpPr>
            <a:spLocks noGrp="1" noChangeArrowheads="1"/>
          </p:cNvSpPr>
          <p:nvPr>
            <p:ph type="sldNum" sz="quarter" idx="5"/>
          </p:nvPr>
        </p:nvSpPr>
        <p:spPr bwMode="auto">
          <a:xfrm>
            <a:off x="3815608" y="9370375"/>
            <a:ext cx="2918564" cy="494348"/>
          </a:xfrm>
          <a:prstGeom prst="rect">
            <a:avLst/>
          </a:prstGeom>
          <a:noFill/>
          <a:ln w="9525">
            <a:noFill/>
            <a:miter lim="800000"/>
            <a:headEnd/>
            <a:tailEnd/>
          </a:ln>
          <a:effectLst/>
        </p:spPr>
        <p:txBody>
          <a:bodyPr vert="horz" wrap="square" lIns="91572" tIns="45786" rIns="91572" bIns="45786" numCol="1" anchor="b" anchorCtr="0" compatLnSpc="1">
            <a:prstTxWarp prst="textNoShape">
              <a:avLst/>
            </a:prstTxWarp>
          </a:bodyPr>
          <a:lstStyle>
            <a:lvl1pPr algn="r">
              <a:defRPr sz="1200"/>
            </a:lvl1pPr>
          </a:lstStyle>
          <a:p>
            <a:pPr>
              <a:defRPr/>
            </a:pPr>
            <a:fld id="{D8A8B3B1-C864-447D-BE86-9BAA5CBFB97D}" type="slidenum">
              <a:rPr lang="en-GB"/>
              <a:pPr>
                <a:defRPr/>
              </a:pPr>
              <a:t>‹#›</a:t>
            </a:fld>
            <a:endParaRPr lang="en-GB"/>
          </a:p>
        </p:txBody>
      </p:sp>
    </p:spTree>
    <p:extLst>
      <p:ext uri="{BB962C8B-B14F-4D97-AF65-F5344CB8AC3E}">
        <p14:creationId xmlns:p14="http://schemas.microsoft.com/office/powerpoint/2010/main" xmlns="" val="37669371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4017" indent="-286160" eaLnBrk="0" hangingPunct="0">
              <a:defRPr>
                <a:solidFill>
                  <a:schemeClr val="tx1"/>
                </a:solidFill>
                <a:latin typeface="Arial" charset="0"/>
              </a:defRPr>
            </a:lvl2pPr>
            <a:lvl3pPr marL="1144642" indent="-228928" eaLnBrk="0" hangingPunct="0">
              <a:defRPr>
                <a:solidFill>
                  <a:schemeClr val="tx1"/>
                </a:solidFill>
                <a:latin typeface="Arial" charset="0"/>
              </a:defRPr>
            </a:lvl3pPr>
            <a:lvl4pPr marL="1602499" indent="-228928" eaLnBrk="0" hangingPunct="0">
              <a:defRPr>
                <a:solidFill>
                  <a:schemeClr val="tx1"/>
                </a:solidFill>
                <a:latin typeface="Arial" charset="0"/>
              </a:defRPr>
            </a:lvl4pPr>
            <a:lvl5pPr marL="2060356" indent="-228928" eaLnBrk="0" hangingPunct="0">
              <a:defRPr>
                <a:solidFill>
                  <a:schemeClr val="tx1"/>
                </a:solidFill>
                <a:latin typeface="Arial" charset="0"/>
              </a:defRPr>
            </a:lvl5pPr>
            <a:lvl6pPr marL="2518213" indent="-228928" eaLnBrk="0" fontAlgn="base" hangingPunct="0">
              <a:spcBef>
                <a:spcPct val="0"/>
              </a:spcBef>
              <a:spcAft>
                <a:spcPct val="0"/>
              </a:spcAft>
              <a:defRPr>
                <a:solidFill>
                  <a:schemeClr val="tx1"/>
                </a:solidFill>
                <a:latin typeface="Arial" charset="0"/>
              </a:defRPr>
            </a:lvl6pPr>
            <a:lvl7pPr marL="2976069" indent="-228928" eaLnBrk="0" fontAlgn="base" hangingPunct="0">
              <a:spcBef>
                <a:spcPct val="0"/>
              </a:spcBef>
              <a:spcAft>
                <a:spcPct val="0"/>
              </a:spcAft>
              <a:defRPr>
                <a:solidFill>
                  <a:schemeClr val="tx1"/>
                </a:solidFill>
                <a:latin typeface="Arial" charset="0"/>
              </a:defRPr>
            </a:lvl7pPr>
            <a:lvl8pPr marL="3433926" indent="-228928" eaLnBrk="0" fontAlgn="base" hangingPunct="0">
              <a:spcBef>
                <a:spcPct val="0"/>
              </a:spcBef>
              <a:spcAft>
                <a:spcPct val="0"/>
              </a:spcAft>
              <a:defRPr>
                <a:solidFill>
                  <a:schemeClr val="tx1"/>
                </a:solidFill>
                <a:latin typeface="Arial" charset="0"/>
              </a:defRPr>
            </a:lvl8pPr>
            <a:lvl9pPr marL="3891783" indent="-228928" eaLnBrk="0" fontAlgn="base" hangingPunct="0">
              <a:spcBef>
                <a:spcPct val="0"/>
              </a:spcBef>
              <a:spcAft>
                <a:spcPct val="0"/>
              </a:spcAft>
              <a:defRPr>
                <a:solidFill>
                  <a:schemeClr val="tx1"/>
                </a:solidFill>
                <a:latin typeface="Arial" charset="0"/>
              </a:defRPr>
            </a:lvl9pPr>
          </a:lstStyle>
          <a:p>
            <a:pPr eaLnBrk="1" hangingPunct="1"/>
            <a:fld id="{12028728-2B07-417C-9DCC-34E007731641}" type="slidenum">
              <a:rPr lang="en-GB" smtClean="0"/>
              <a:pPr eaLnBrk="1" hangingPunct="1"/>
              <a:t>1</a:t>
            </a:fld>
            <a:endParaRPr lang="en-GB" dirty="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GB"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0" descr="Front Cover"/>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4"/>
          <p:cNvSpPr>
            <a:spLocks noChangeArrowheads="1"/>
          </p:cNvSpPr>
          <p:nvPr/>
        </p:nvSpPr>
        <p:spPr bwMode="auto">
          <a:xfrm>
            <a:off x="358775" y="6137275"/>
            <a:ext cx="8421688" cy="541338"/>
          </a:xfrm>
          <a:prstGeom prst="rect">
            <a:avLst/>
          </a:prstGeom>
          <a:solidFill>
            <a:schemeClr val="tx2"/>
          </a:solidFill>
          <a:ln w="12700" algn="ctr">
            <a:solidFill>
              <a:schemeClr val="tx2"/>
            </a:solidFill>
            <a:miter lim="800000"/>
            <a:headEnd/>
            <a:tailEnd/>
          </a:ln>
        </p:spPr>
        <p:txBody>
          <a:bodyPr anchor="ctr"/>
          <a:lstStyle/>
          <a:p>
            <a:pPr algn="ctr" fontAlgn="auto">
              <a:spcBef>
                <a:spcPts val="0"/>
              </a:spcBef>
              <a:spcAft>
                <a:spcPts val="0"/>
              </a:spcAft>
              <a:defRPr/>
            </a:pPr>
            <a:endParaRPr lang="en-GB">
              <a:solidFill>
                <a:schemeClr val="lt1"/>
              </a:solidFill>
              <a:latin typeface="+mn-lt"/>
            </a:endParaRPr>
          </a:p>
        </p:txBody>
      </p:sp>
      <p:sp>
        <p:nvSpPr>
          <p:cNvPr id="6" name="Rectangle 5"/>
          <p:cNvSpPr>
            <a:spLocks noChangeArrowheads="1"/>
          </p:cNvSpPr>
          <p:nvPr/>
        </p:nvSpPr>
        <p:spPr bwMode="auto">
          <a:xfrm>
            <a:off x="358775" y="2286000"/>
            <a:ext cx="8421688" cy="3851275"/>
          </a:xfrm>
          <a:prstGeom prst="rect">
            <a:avLst/>
          </a:prstGeom>
          <a:noFill/>
          <a:ln w="12700" algn="ctr">
            <a:solidFill>
              <a:schemeClr val="bg1"/>
            </a:solidFill>
            <a:miter lim="800000"/>
            <a:headEnd/>
            <a:tailEnd/>
          </a:ln>
        </p:spPr>
        <p:txBody>
          <a:bodyPr anchor="ctr"/>
          <a:lstStyle/>
          <a:p>
            <a:pPr algn="ctr" fontAlgn="auto">
              <a:spcBef>
                <a:spcPts val="0"/>
              </a:spcBef>
              <a:spcAft>
                <a:spcPts val="0"/>
              </a:spcAft>
              <a:defRPr/>
            </a:pPr>
            <a:endParaRPr lang="en-GB">
              <a:solidFill>
                <a:schemeClr val="lt1"/>
              </a:solidFill>
              <a:latin typeface="+mn-lt"/>
            </a:endParaRPr>
          </a:p>
        </p:txBody>
      </p:sp>
      <p:sp>
        <p:nvSpPr>
          <p:cNvPr id="7" name="Subtitle 2"/>
          <p:cNvSpPr txBox="1">
            <a:spLocks/>
          </p:cNvSpPr>
          <p:nvPr/>
        </p:nvSpPr>
        <p:spPr bwMode="auto">
          <a:xfrm>
            <a:off x="4572000" y="6137275"/>
            <a:ext cx="3857625" cy="539750"/>
          </a:xfrm>
          <a:prstGeom prst="rect">
            <a:avLst/>
          </a:prstGeom>
          <a:noFill/>
          <a:ln w="9525">
            <a:noFill/>
            <a:miter lim="800000"/>
            <a:headEnd/>
            <a:tailEnd/>
          </a:ln>
        </p:spPr>
        <p:txBody>
          <a:bodyPr lIns="0" tIns="0" rIns="0" bIns="0" anchor="ctr"/>
          <a:lstStyle/>
          <a:p>
            <a:pPr algn="r">
              <a:buClr>
                <a:schemeClr val="accent1"/>
              </a:buClr>
              <a:buFont typeface="Arial" charset="0"/>
              <a:buNone/>
              <a:defRPr/>
            </a:pPr>
            <a:r>
              <a:rPr lang="en-GB" sz="800">
                <a:solidFill>
                  <a:schemeClr val="bg1"/>
                </a:solidFill>
              </a:rPr>
              <a:t>PRECISE. PROVEN. PERFORMANCE.</a:t>
            </a:r>
          </a:p>
        </p:txBody>
      </p:sp>
      <p:sp>
        <p:nvSpPr>
          <p:cNvPr id="5122" name="Rectangle 2"/>
          <p:cNvSpPr>
            <a:spLocks noGrp="1" noChangeArrowheads="1"/>
          </p:cNvSpPr>
          <p:nvPr>
            <p:ph type="ctrTitle"/>
          </p:nvPr>
        </p:nvSpPr>
        <p:spPr>
          <a:xfrm>
            <a:off x="719138" y="2949575"/>
            <a:ext cx="7700962" cy="611188"/>
          </a:xfrm>
        </p:spPr>
        <p:txBody>
          <a:bodyPr anchor="t"/>
          <a:lstStyle>
            <a:lvl1pPr>
              <a:lnSpc>
                <a:spcPts val="4500"/>
              </a:lnSpc>
              <a:defRPr sz="4000" b="0">
                <a:solidFill>
                  <a:schemeClr val="bg1"/>
                </a:solidFill>
              </a:defRPr>
            </a:lvl1pPr>
          </a:lstStyle>
          <a:p>
            <a:r>
              <a:rPr lang="en-GB"/>
              <a:t>Click to edit Master title style</a:t>
            </a:r>
          </a:p>
        </p:txBody>
      </p:sp>
      <p:sp>
        <p:nvSpPr>
          <p:cNvPr id="5135" name="Rectangle 15"/>
          <p:cNvSpPr>
            <a:spLocks noGrp="1" noChangeArrowheads="1"/>
          </p:cNvSpPr>
          <p:nvPr>
            <p:ph type="subTitle" sz="quarter" idx="1"/>
          </p:nvPr>
        </p:nvSpPr>
        <p:spPr>
          <a:xfrm>
            <a:off x="719138" y="3514725"/>
            <a:ext cx="7700962" cy="611188"/>
          </a:xfrm>
        </p:spPr>
        <p:txBody>
          <a:bodyPr/>
          <a:lstStyle>
            <a:lvl1pPr>
              <a:lnSpc>
                <a:spcPts val="4500"/>
              </a:lnSpc>
              <a:defRPr sz="3200">
                <a:solidFill>
                  <a:schemeClr val="bg1"/>
                </a:solidFill>
              </a:defRPr>
            </a:lvl1pPr>
          </a:lstStyle>
          <a:p>
            <a:r>
              <a:rPr lang="en-GB"/>
              <a:t>Click to edit Master subtitle style</a:t>
            </a:r>
          </a:p>
        </p:txBody>
      </p:sp>
      <p:sp>
        <p:nvSpPr>
          <p:cNvPr id="8" name="Rectangle 5"/>
          <p:cNvSpPr>
            <a:spLocks noGrp="1" noChangeArrowheads="1"/>
          </p:cNvSpPr>
          <p:nvPr>
            <p:ph type="ftr" sz="quarter" idx="10"/>
          </p:nvPr>
        </p:nvSpPr>
        <p:spPr bwMode="auto">
          <a:xfrm>
            <a:off x="719138" y="5951538"/>
            <a:ext cx="3903662" cy="179387"/>
          </a:xfrm>
          <a:prstGeom prst="rect">
            <a:avLst/>
          </a:prstGeom>
          <a:ln>
            <a:miter lim="800000"/>
            <a:headEnd/>
            <a:tailEnd/>
          </a:ln>
        </p:spPr>
        <p:txBody>
          <a:bodyPr vert="horz" wrap="square" lIns="0" tIns="0" rIns="0" bIns="0" numCol="1" anchor="t" anchorCtr="0" compatLnSpc="1">
            <a:prstTxWarp prst="textNoShape">
              <a:avLst/>
            </a:prstTxWarp>
          </a:bodyPr>
          <a:lstStyle>
            <a:lvl1pPr>
              <a:defRPr sz="600">
                <a:solidFill>
                  <a:schemeClr val="bg1"/>
                </a:solidFill>
              </a:defRPr>
            </a:lvl1pPr>
          </a:lstStyle>
          <a:p>
            <a:pPr>
              <a:defRPr/>
            </a:pPr>
            <a:endParaRPr lang="en-GB"/>
          </a:p>
        </p:txBody>
      </p:sp>
    </p:spTree>
    <p:extLst>
      <p:ext uri="{BB962C8B-B14F-4D97-AF65-F5344CB8AC3E}">
        <p14:creationId xmlns:p14="http://schemas.microsoft.com/office/powerpoint/2010/main" xmlns="" val="513945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4037969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358775"/>
            <a:ext cx="1924050" cy="5767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19138" y="358775"/>
            <a:ext cx="5624512" cy="5767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848323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36631726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2900168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2677899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19138" y="3511550"/>
            <a:ext cx="3773487" cy="611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3511550"/>
            <a:ext cx="3775075" cy="611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3565558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11057964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15089423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16104896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2175455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8444756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1273363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19159999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949575"/>
            <a:ext cx="1924050" cy="1173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19138" y="2949575"/>
            <a:ext cx="5624512" cy="1173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xmlns="" val="4228294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1994755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19138" y="1700213"/>
            <a:ext cx="3773487"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700213"/>
            <a:ext cx="3775075"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852991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816064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2025969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542510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1328270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146998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1" descr="Slide Thumbnail"/>
          <p:cNvPicPr>
            <a:picLocks noChangeAspect="1" noChangeArrowheads="1"/>
          </p:cNvPicPr>
          <p:nvPr userDrawn="1"/>
        </p:nvPicPr>
        <p:blipFill>
          <a:blip r:embed="rId13">
            <a:extLst>
              <a:ext uri="{28A0092B-C50C-407E-A947-70E740481C1C}">
                <a14:useLocalDpi xmlns:a14="http://schemas.microsoft.com/office/drawing/2010/main" xmlns="" val="0"/>
              </a:ext>
            </a:extLst>
          </a:blip>
          <a:srcRect/>
          <a:stretch>
            <a:fillRect/>
          </a:stretch>
        </p:blipFill>
        <p:spPr bwMode="auto">
          <a:xfrm>
            <a:off x="7340600" y="360363"/>
            <a:ext cx="1438275" cy="1079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Rectangle 7"/>
          <p:cNvSpPr>
            <a:spLocks noChangeArrowheads="1"/>
          </p:cNvSpPr>
          <p:nvPr/>
        </p:nvSpPr>
        <p:spPr bwMode="auto">
          <a:xfrm>
            <a:off x="358775" y="360363"/>
            <a:ext cx="8421688" cy="1079500"/>
          </a:xfrm>
          <a:prstGeom prst="rect">
            <a:avLst/>
          </a:prstGeom>
          <a:noFill/>
          <a:ln w="12700" algn="ctr">
            <a:solidFill>
              <a:schemeClr val="tx2"/>
            </a:solidFill>
            <a:miter lim="800000"/>
            <a:headEnd/>
            <a:tailEnd/>
          </a:ln>
        </p:spPr>
        <p:txBody>
          <a:bodyPr anchor="ctr"/>
          <a:lstStyle/>
          <a:p>
            <a:pPr algn="ctr" fontAlgn="auto">
              <a:spcBef>
                <a:spcPts val="0"/>
              </a:spcBef>
              <a:spcAft>
                <a:spcPts val="0"/>
              </a:spcAft>
              <a:defRPr/>
            </a:pPr>
            <a:endParaRPr lang="en-GB">
              <a:solidFill>
                <a:schemeClr val="lt1"/>
              </a:solidFill>
              <a:latin typeface="+mn-lt"/>
            </a:endParaRPr>
          </a:p>
        </p:txBody>
      </p:sp>
      <p:sp>
        <p:nvSpPr>
          <p:cNvPr id="1028" name="Rectangle 2"/>
          <p:cNvSpPr>
            <a:spLocks noGrp="1" noChangeArrowheads="1"/>
          </p:cNvSpPr>
          <p:nvPr>
            <p:ph type="title"/>
          </p:nvPr>
        </p:nvSpPr>
        <p:spPr bwMode="auto">
          <a:xfrm>
            <a:off x="719138" y="358775"/>
            <a:ext cx="6513512" cy="935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GB" smtClean="0"/>
              <a:t>Click to edit Master title style</a:t>
            </a:r>
          </a:p>
        </p:txBody>
      </p:sp>
      <p:sp>
        <p:nvSpPr>
          <p:cNvPr id="1029" name="Rectangle 3"/>
          <p:cNvSpPr>
            <a:spLocks noGrp="1" noChangeArrowheads="1"/>
          </p:cNvSpPr>
          <p:nvPr>
            <p:ph type="body" idx="1"/>
          </p:nvPr>
        </p:nvSpPr>
        <p:spPr bwMode="auto">
          <a:xfrm>
            <a:off x="719138" y="1700213"/>
            <a:ext cx="7700962" cy="4425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First level</a:t>
            </a:r>
          </a:p>
          <a:p>
            <a:pPr lvl="2"/>
            <a:r>
              <a:rPr lang="en-GB" smtClean="0"/>
              <a:t>Second level</a:t>
            </a:r>
          </a:p>
          <a:p>
            <a:pPr lvl="3"/>
            <a:r>
              <a:rPr lang="en-GB" smtClean="0"/>
              <a:t>Third level</a:t>
            </a:r>
          </a:p>
          <a:p>
            <a:pPr lvl="4"/>
            <a:r>
              <a:rPr lang="en-GB" smtClean="0"/>
              <a:t>Fourth level</a:t>
            </a:r>
          </a:p>
        </p:txBody>
      </p:sp>
    </p:spTree>
  </p:cSld>
  <p:clrMap bg1="lt1" tx1="dk1" bg2="lt2" tx2="dk2" accent1="accent1" accent2="accent2" accent3="accent3" accent4="accent4" accent5="accent5" accent6="accent6" hlink="hlink" folHlink="folHlink"/>
  <p:sldLayoutIdLst>
    <p:sldLayoutId id="2147483719"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Arial" charset="0"/>
        </a:defRPr>
      </a:lvl2pPr>
      <a:lvl3pPr algn="l" rtl="0" eaLnBrk="0" fontAlgn="base" hangingPunct="0">
        <a:spcBef>
          <a:spcPct val="0"/>
        </a:spcBef>
        <a:spcAft>
          <a:spcPct val="0"/>
        </a:spcAft>
        <a:defRPr sz="2600" b="1">
          <a:solidFill>
            <a:schemeClr val="tx1"/>
          </a:solidFill>
          <a:latin typeface="Arial" charset="0"/>
        </a:defRPr>
      </a:lvl3pPr>
      <a:lvl4pPr algn="l" rtl="0" eaLnBrk="0" fontAlgn="base" hangingPunct="0">
        <a:spcBef>
          <a:spcPct val="0"/>
        </a:spcBef>
        <a:spcAft>
          <a:spcPct val="0"/>
        </a:spcAft>
        <a:defRPr sz="2600" b="1">
          <a:solidFill>
            <a:schemeClr val="tx1"/>
          </a:solidFill>
          <a:latin typeface="Arial" charset="0"/>
        </a:defRPr>
      </a:lvl4pPr>
      <a:lvl5pPr algn="l" rtl="0" eaLnBrk="0" fontAlgn="base" hangingPunct="0">
        <a:spcBef>
          <a:spcPct val="0"/>
        </a:spcBef>
        <a:spcAft>
          <a:spcPct val="0"/>
        </a:spcAft>
        <a:defRPr sz="2600" b="1">
          <a:solidFill>
            <a:schemeClr val="tx1"/>
          </a:solidFill>
          <a:latin typeface="Arial" charset="0"/>
        </a:defRPr>
      </a:lvl5pPr>
      <a:lvl6pPr marL="457200" algn="l" rtl="0" fontAlgn="base">
        <a:spcBef>
          <a:spcPct val="0"/>
        </a:spcBef>
        <a:spcAft>
          <a:spcPct val="0"/>
        </a:spcAft>
        <a:defRPr sz="2600" b="1">
          <a:solidFill>
            <a:schemeClr val="tx1"/>
          </a:solidFill>
          <a:latin typeface="Arial" charset="0"/>
        </a:defRPr>
      </a:lvl6pPr>
      <a:lvl7pPr marL="914400" algn="l" rtl="0" fontAlgn="base">
        <a:spcBef>
          <a:spcPct val="0"/>
        </a:spcBef>
        <a:spcAft>
          <a:spcPct val="0"/>
        </a:spcAft>
        <a:defRPr sz="2600" b="1">
          <a:solidFill>
            <a:schemeClr val="tx1"/>
          </a:solidFill>
          <a:latin typeface="Arial" charset="0"/>
        </a:defRPr>
      </a:lvl7pPr>
      <a:lvl8pPr marL="1371600" algn="l" rtl="0" fontAlgn="base">
        <a:spcBef>
          <a:spcPct val="0"/>
        </a:spcBef>
        <a:spcAft>
          <a:spcPct val="0"/>
        </a:spcAft>
        <a:defRPr sz="2600" b="1">
          <a:solidFill>
            <a:schemeClr val="tx1"/>
          </a:solidFill>
          <a:latin typeface="Arial" charset="0"/>
        </a:defRPr>
      </a:lvl8pPr>
      <a:lvl9pPr marL="1828800" algn="l" rtl="0" fontAlgn="base">
        <a:spcBef>
          <a:spcPct val="0"/>
        </a:spcBef>
        <a:spcAft>
          <a:spcPct val="0"/>
        </a:spcAft>
        <a:defRPr sz="2600" b="1">
          <a:solidFill>
            <a:schemeClr val="tx1"/>
          </a:solidFill>
          <a:latin typeface="Arial" charset="0"/>
        </a:defRPr>
      </a:lvl9pPr>
    </p:titleStyle>
    <p:bodyStyle>
      <a:lvl1pPr marL="342900" indent="-342900" algn="l" rtl="0" eaLnBrk="0" fontAlgn="base" hangingPunct="0">
        <a:lnSpc>
          <a:spcPct val="95000"/>
        </a:lnSpc>
        <a:spcBef>
          <a:spcPct val="45000"/>
        </a:spcBef>
        <a:spcAft>
          <a:spcPct val="0"/>
        </a:spcAft>
        <a:buClr>
          <a:schemeClr val="tx2"/>
        </a:buClr>
        <a:defRPr sz="2200">
          <a:solidFill>
            <a:schemeClr val="tx1"/>
          </a:solidFill>
          <a:latin typeface="+mn-lt"/>
          <a:ea typeface="+mn-ea"/>
          <a:cs typeface="+mn-cs"/>
        </a:defRPr>
      </a:lvl1pPr>
      <a:lvl2pPr marL="266700" indent="-265113" algn="l" rtl="0" eaLnBrk="0" fontAlgn="base" hangingPunct="0">
        <a:lnSpc>
          <a:spcPct val="95000"/>
        </a:lnSpc>
        <a:spcBef>
          <a:spcPct val="25000"/>
        </a:spcBef>
        <a:spcAft>
          <a:spcPct val="0"/>
        </a:spcAft>
        <a:buClr>
          <a:schemeClr val="tx2"/>
        </a:buClr>
        <a:buChar char="•"/>
        <a:defRPr sz="2200">
          <a:solidFill>
            <a:schemeClr val="tx1"/>
          </a:solidFill>
          <a:latin typeface="+mn-lt"/>
        </a:defRPr>
      </a:lvl2pPr>
      <a:lvl3pPr marL="717550" indent="-271463" algn="l" rtl="0" eaLnBrk="0" fontAlgn="base" hangingPunct="0">
        <a:lnSpc>
          <a:spcPct val="95000"/>
        </a:lnSpc>
        <a:spcBef>
          <a:spcPct val="25000"/>
        </a:spcBef>
        <a:spcAft>
          <a:spcPct val="0"/>
        </a:spcAft>
        <a:buClr>
          <a:schemeClr val="tx2"/>
        </a:buClr>
        <a:buFont typeface="Arial" charset="0"/>
        <a:buChar char="–"/>
        <a:defRPr sz="2000">
          <a:solidFill>
            <a:schemeClr val="tx1"/>
          </a:solidFill>
          <a:latin typeface="+mn-lt"/>
        </a:defRPr>
      </a:lvl3pPr>
      <a:lvl4pPr marL="1079500" indent="-182563" algn="l" rtl="0" eaLnBrk="0" fontAlgn="base" hangingPunct="0">
        <a:lnSpc>
          <a:spcPct val="95000"/>
        </a:lnSpc>
        <a:spcBef>
          <a:spcPct val="25000"/>
        </a:spcBef>
        <a:spcAft>
          <a:spcPct val="0"/>
        </a:spcAft>
        <a:buClr>
          <a:schemeClr val="tx2"/>
        </a:buClr>
        <a:buFont typeface="Arial" charset="0"/>
        <a:buChar char="–"/>
        <a:defRPr>
          <a:solidFill>
            <a:schemeClr val="tx1"/>
          </a:solidFill>
          <a:latin typeface="+mn-lt"/>
        </a:defRPr>
      </a:lvl4pPr>
      <a:lvl5pPr marL="1431925" indent="-173038" algn="l" rtl="0" eaLnBrk="0" fontAlgn="base" hangingPunct="0">
        <a:lnSpc>
          <a:spcPct val="95000"/>
        </a:lnSpc>
        <a:spcBef>
          <a:spcPct val="25000"/>
        </a:spcBef>
        <a:spcAft>
          <a:spcPct val="0"/>
        </a:spcAft>
        <a:buClr>
          <a:schemeClr val="tx2"/>
        </a:buClr>
        <a:buFont typeface="Arial" charset="0"/>
        <a:buChar char="–"/>
        <a:defRPr sz="1600">
          <a:solidFill>
            <a:schemeClr val="tx1"/>
          </a:solidFill>
          <a:latin typeface="+mn-lt"/>
        </a:defRPr>
      </a:lvl5pPr>
      <a:lvl6pPr marL="18891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6pPr>
      <a:lvl7pPr marL="23463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7pPr>
      <a:lvl8pPr marL="28035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8pPr>
      <a:lvl9pPr marL="32607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Rectangle 9"/>
          <p:cNvSpPr>
            <a:spLocks noChangeArrowheads="1"/>
          </p:cNvSpPr>
          <p:nvPr/>
        </p:nvSpPr>
        <p:spPr bwMode="auto">
          <a:xfrm>
            <a:off x="358775" y="6137275"/>
            <a:ext cx="8421688" cy="541338"/>
          </a:xfrm>
          <a:prstGeom prst="rect">
            <a:avLst/>
          </a:prstGeom>
          <a:solidFill>
            <a:schemeClr val="tx2"/>
          </a:solidFill>
          <a:ln w="12700" algn="ctr">
            <a:solidFill>
              <a:schemeClr val="tx2"/>
            </a:solidFill>
            <a:miter lim="800000"/>
            <a:headEnd/>
            <a:tailEnd/>
          </a:ln>
        </p:spPr>
        <p:txBody>
          <a:bodyPr anchor="ctr"/>
          <a:lstStyle/>
          <a:p>
            <a:pPr algn="ctr" fontAlgn="auto">
              <a:spcBef>
                <a:spcPts val="0"/>
              </a:spcBef>
              <a:spcAft>
                <a:spcPts val="0"/>
              </a:spcAft>
              <a:defRPr/>
            </a:pPr>
            <a:endParaRPr lang="en-GB">
              <a:solidFill>
                <a:schemeClr val="lt1"/>
              </a:solidFill>
              <a:latin typeface="+mn-lt"/>
            </a:endParaRPr>
          </a:p>
        </p:txBody>
      </p:sp>
      <p:sp>
        <p:nvSpPr>
          <p:cNvPr id="11" name="Rectangle 10"/>
          <p:cNvSpPr/>
          <p:nvPr/>
        </p:nvSpPr>
        <p:spPr>
          <a:xfrm>
            <a:off x="358775" y="2286000"/>
            <a:ext cx="8421688" cy="3851275"/>
          </a:xfrm>
          <a:prstGeom prst="rect">
            <a:avLst/>
          </a:prstGeom>
          <a:no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2052" name="Picture 11" descr="MS_Logo_150_rgb.png"/>
          <p:cNvPicPr>
            <a:picLocks noChangeAspect="1"/>
          </p:cNvPicPr>
          <p:nvPr/>
        </p:nvPicPr>
        <p:blipFill>
          <a:blip r:embed="rId13">
            <a:extLst>
              <a:ext uri="{28A0092B-C50C-407E-A947-70E740481C1C}">
                <a14:useLocalDpi xmlns:a14="http://schemas.microsoft.com/office/drawing/2010/main" xmlns="" val="0"/>
              </a:ext>
            </a:extLst>
          </a:blip>
          <a:srcRect/>
          <a:stretch>
            <a:fillRect/>
          </a:stretch>
        </p:blipFill>
        <p:spPr bwMode="auto">
          <a:xfrm>
            <a:off x="6610350" y="720725"/>
            <a:ext cx="1828800" cy="287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Subtitle 2"/>
          <p:cNvSpPr txBox="1">
            <a:spLocks/>
          </p:cNvSpPr>
          <p:nvPr/>
        </p:nvSpPr>
        <p:spPr bwMode="auto">
          <a:xfrm>
            <a:off x="4572000" y="6137275"/>
            <a:ext cx="3857625" cy="539750"/>
          </a:xfrm>
          <a:prstGeom prst="rect">
            <a:avLst/>
          </a:prstGeom>
          <a:noFill/>
          <a:ln w="9525">
            <a:noFill/>
            <a:miter lim="800000"/>
            <a:headEnd/>
            <a:tailEnd/>
          </a:ln>
        </p:spPr>
        <p:txBody>
          <a:bodyPr lIns="0" tIns="0" rIns="0" bIns="0" anchor="ctr"/>
          <a:lstStyle/>
          <a:p>
            <a:pPr algn="r">
              <a:buClr>
                <a:schemeClr val="accent1"/>
              </a:buClr>
              <a:buFont typeface="Arial" charset="0"/>
              <a:buNone/>
              <a:defRPr/>
            </a:pPr>
            <a:r>
              <a:rPr lang="en-GB" sz="800">
                <a:solidFill>
                  <a:schemeClr val="bg1"/>
                </a:solidFill>
              </a:rPr>
              <a:t>PRECISE. PROVEN. PERFORMANCE.</a:t>
            </a:r>
          </a:p>
        </p:txBody>
      </p:sp>
      <p:sp>
        <p:nvSpPr>
          <p:cNvPr id="2054" name="Rectangle 6"/>
          <p:cNvSpPr>
            <a:spLocks noGrp="1" noChangeArrowheads="1"/>
          </p:cNvSpPr>
          <p:nvPr>
            <p:ph type="title"/>
          </p:nvPr>
        </p:nvSpPr>
        <p:spPr bwMode="auto">
          <a:xfrm>
            <a:off x="719138" y="2949575"/>
            <a:ext cx="7700962" cy="611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smtClean="0"/>
              <a:t>Click to edit Master title style</a:t>
            </a:r>
          </a:p>
        </p:txBody>
      </p:sp>
      <p:sp>
        <p:nvSpPr>
          <p:cNvPr id="71687" name="Rectangle 7"/>
          <p:cNvSpPr>
            <a:spLocks noGrp="1" noChangeArrowheads="1"/>
          </p:cNvSpPr>
          <p:nvPr>
            <p:ph type="ftr" sz="quarter" idx="3"/>
          </p:nvPr>
        </p:nvSpPr>
        <p:spPr bwMode="auto">
          <a:xfrm>
            <a:off x="719138" y="5951538"/>
            <a:ext cx="3903662"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600"/>
            </a:lvl1pPr>
          </a:lstStyle>
          <a:p>
            <a:pPr>
              <a:defRPr/>
            </a:pPr>
            <a:endParaRPr lang="en-GB"/>
          </a:p>
        </p:txBody>
      </p:sp>
      <p:sp>
        <p:nvSpPr>
          <p:cNvPr id="2056" name="Rectangle 8"/>
          <p:cNvSpPr>
            <a:spLocks noGrp="1" noChangeArrowheads="1"/>
          </p:cNvSpPr>
          <p:nvPr>
            <p:ph type="body" idx="1"/>
          </p:nvPr>
        </p:nvSpPr>
        <p:spPr bwMode="auto">
          <a:xfrm>
            <a:off x="719138" y="3511550"/>
            <a:ext cx="7700962" cy="611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smtClean="0"/>
              <a:t>Click to edit Master text style</a:t>
            </a:r>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ftr="0" dt="0"/>
  <p:txStyles>
    <p:titleStyle>
      <a:lvl1pPr algn="l" rtl="0" eaLnBrk="0" fontAlgn="base" hangingPunct="0">
        <a:lnSpc>
          <a:spcPts val="4500"/>
        </a:lnSpc>
        <a:spcBef>
          <a:spcPct val="0"/>
        </a:spcBef>
        <a:spcAft>
          <a:spcPct val="0"/>
        </a:spcAft>
        <a:defRPr sz="4000">
          <a:solidFill>
            <a:schemeClr val="tx1"/>
          </a:solidFill>
          <a:latin typeface="+mj-lt"/>
          <a:ea typeface="+mj-ea"/>
          <a:cs typeface="+mj-cs"/>
        </a:defRPr>
      </a:lvl1pPr>
      <a:lvl2pPr algn="l" rtl="0" eaLnBrk="0" fontAlgn="base" hangingPunct="0">
        <a:lnSpc>
          <a:spcPts val="4500"/>
        </a:lnSpc>
        <a:spcBef>
          <a:spcPct val="0"/>
        </a:spcBef>
        <a:spcAft>
          <a:spcPct val="0"/>
        </a:spcAft>
        <a:defRPr sz="4000">
          <a:solidFill>
            <a:schemeClr val="tx1"/>
          </a:solidFill>
          <a:latin typeface="Arial" charset="0"/>
        </a:defRPr>
      </a:lvl2pPr>
      <a:lvl3pPr algn="l" rtl="0" eaLnBrk="0" fontAlgn="base" hangingPunct="0">
        <a:lnSpc>
          <a:spcPts val="4500"/>
        </a:lnSpc>
        <a:spcBef>
          <a:spcPct val="0"/>
        </a:spcBef>
        <a:spcAft>
          <a:spcPct val="0"/>
        </a:spcAft>
        <a:defRPr sz="4000">
          <a:solidFill>
            <a:schemeClr val="tx1"/>
          </a:solidFill>
          <a:latin typeface="Arial" charset="0"/>
        </a:defRPr>
      </a:lvl3pPr>
      <a:lvl4pPr algn="l" rtl="0" eaLnBrk="0" fontAlgn="base" hangingPunct="0">
        <a:lnSpc>
          <a:spcPts val="4500"/>
        </a:lnSpc>
        <a:spcBef>
          <a:spcPct val="0"/>
        </a:spcBef>
        <a:spcAft>
          <a:spcPct val="0"/>
        </a:spcAft>
        <a:defRPr sz="4000">
          <a:solidFill>
            <a:schemeClr val="tx1"/>
          </a:solidFill>
          <a:latin typeface="Arial" charset="0"/>
        </a:defRPr>
      </a:lvl4pPr>
      <a:lvl5pPr algn="l" rtl="0" eaLnBrk="0" fontAlgn="base" hangingPunct="0">
        <a:lnSpc>
          <a:spcPts val="4500"/>
        </a:lnSpc>
        <a:spcBef>
          <a:spcPct val="0"/>
        </a:spcBef>
        <a:spcAft>
          <a:spcPct val="0"/>
        </a:spcAft>
        <a:defRPr sz="4000">
          <a:solidFill>
            <a:schemeClr val="tx1"/>
          </a:solidFill>
          <a:latin typeface="Arial" charset="0"/>
        </a:defRPr>
      </a:lvl5pPr>
      <a:lvl6pPr marL="457200" algn="l" rtl="0" fontAlgn="base">
        <a:lnSpc>
          <a:spcPts val="4500"/>
        </a:lnSpc>
        <a:spcBef>
          <a:spcPct val="0"/>
        </a:spcBef>
        <a:spcAft>
          <a:spcPct val="0"/>
        </a:spcAft>
        <a:defRPr sz="4000">
          <a:solidFill>
            <a:schemeClr val="tx1"/>
          </a:solidFill>
          <a:latin typeface="Arial" charset="0"/>
        </a:defRPr>
      </a:lvl6pPr>
      <a:lvl7pPr marL="914400" algn="l" rtl="0" fontAlgn="base">
        <a:lnSpc>
          <a:spcPts val="4500"/>
        </a:lnSpc>
        <a:spcBef>
          <a:spcPct val="0"/>
        </a:spcBef>
        <a:spcAft>
          <a:spcPct val="0"/>
        </a:spcAft>
        <a:defRPr sz="4000">
          <a:solidFill>
            <a:schemeClr val="tx1"/>
          </a:solidFill>
          <a:latin typeface="Arial" charset="0"/>
        </a:defRPr>
      </a:lvl7pPr>
      <a:lvl8pPr marL="1371600" algn="l" rtl="0" fontAlgn="base">
        <a:lnSpc>
          <a:spcPts val="4500"/>
        </a:lnSpc>
        <a:spcBef>
          <a:spcPct val="0"/>
        </a:spcBef>
        <a:spcAft>
          <a:spcPct val="0"/>
        </a:spcAft>
        <a:defRPr sz="4000">
          <a:solidFill>
            <a:schemeClr val="tx1"/>
          </a:solidFill>
          <a:latin typeface="Arial" charset="0"/>
        </a:defRPr>
      </a:lvl8pPr>
      <a:lvl9pPr marL="1828800" algn="l" rtl="0" fontAlgn="base">
        <a:lnSpc>
          <a:spcPts val="4500"/>
        </a:lnSpc>
        <a:spcBef>
          <a:spcPct val="0"/>
        </a:spcBef>
        <a:spcAft>
          <a:spcPct val="0"/>
        </a:spcAft>
        <a:defRPr sz="4000">
          <a:solidFill>
            <a:schemeClr val="tx1"/>
          </a:solidFill>
          <a:latin typeface="Arial" charset="0"/>
        </a:defRPr>
      </a:lvl9pPr>
    </p:titleStyle>
    <p:bodyStyle>
      <a:lvl1pPr marL="342900" indent="-342900" algn="l" rtl="0" eaLnBrk="0" fontAlgn="base" hangingPunct="0">
        <a:lnSpc>
          <a:spcPts val="4500"/>
        </a:lnSpc>
        <a:spcBef>
          <a:spcPct val="0"/>
        </a:spcBef>
        <a:spcAft>
          <a:spcPct val="0"/>
        </a:spcAft>
        <a:defRPr sz="3200">
          <a:solidFill>
            <a:schemeClr val="tx2"/>
          </a:solidFill>
          <a:latin typeface="+mn-lt"/>
          <a:ea typeface="+mn-ea"/>
          <a:cs typeface="+mn-cs"/>
        </a:defRPr>
      </a:lvl1pPr>
      <a:lvl2pPr marL="742950" indent="-285750" algn="l" rtl="0" eaLnBrk="0" fontAlgn="base" hangingPunct="0">
        <a:spcBef>
          <a:spcPct val="20000"/>
        </a:spcBef>
        <a:spcAft>
          <a:spcPct val="0"/>
        </a:spcAft>
        <a:defRPr sz="3500">
          <a:solidFill>
            <a:schemeClr val="tx1"/>
          </a:solidFill>
          <a:latin typeface="+mn-lt"/>
        </a:defRPr>
      </a:lvl2pPr>
      <a:lvl3pPr marL="1144588" indent="-228600" algn="l" rtl="0" eaLnBrk="0" fontAlgn="base" hangingPunct="0">
        <a:spcBef>
          <a:spcPct val="20000"/>
        </a:spcBef>
        <a:spcAft>
          <a:spcPct val="0"/>
        </a:spcAft>
        <a:defRPr sz="3500">
          <a:solidFill>
            <a:schemeClr val="tx1"/>
          </a:solidFill>
          <a:latin typeface="+mn-lt"/>
        </a:defRPr>
      </a:lvl3pPr>
      <a:lvl4pPr marL="1600200" indent="-228600" algn="l" rtl="0" eaLnBrk="0" fontAlgn="base" hangingPunct="0">
        <a:spcBef>
          <a:spcPct val="20000"/>
        </a:spcBef>
        <a:spcAft>
          <a:spcPct val="0"/>
        </a:spcAft>
        <a:defRPr sz="3500">
          <a:solidFill>
            <a:schemeClr val="tx1"/>
          </a:solidFill>
          <a:latin typeface="+mn-lt"/>
        </a:defRPr>
      </a:lvl4pPr>
      <a:lvl5pPr marL="2057400" indent="-228600" algn="l" rtl="0" eaLnBrk="0" fontAlgn="base" hangingPunct="0">
        <a:spcBef>
          <a:spcPct val="20000"/>
        </a:spcBef>
        <a:spcAft>
          <a:spcPct val="0"/>
        </a:spcAft>
        <a:defRPr sz="3500">
          <a:solidFill>
            <a:schemeClr val="tx1"/>
          </a:solidFill>
          <a:latin typeface="+mn-lt"/>
        </a:defRPr>
      </a:lvl5pPr>
      <a:lvl6pPr marL="2514600" indent="-228600" algn="l" rtl="0" fontAlgn="base">
        <a:spcBef>
          <a:spcPct val="20000"/>
        </a:spcBef>
        <a:spcAft>
          <a:spcPct val="0"/>
        </a:spcAft>
        <a:defRPr sz="3500">
          <a:solidFill>
            <a:schemeClr val="tx1"/>
          </a:solidFill>
          <a:latin typeface="+mn-lt"/>
        </a:defRPr>
      </a:lvl6pPr>
      <a:lvl7pPr marL="2971800" indent="-228600" algn="l" rtl="0" fontAlgn="base">
        <a:spcBef>
          <a:spcPct val="20000"/>
        </a:spcBef>
        <a:spcAft>
          <a:spcPct val="0"/>
        </a:spcAft>
        <a:defRPr sz="3500">
          <a:solidFill>
            <a:schemeClr val="tx1"/>
          </a:solidFill>
          <a:latin typeface="+mn-lt"/>
        </a:defRPr>
      </a:lvl7pPr>
      <a:lvl8pPr marL="3429000" indent="-228600" algn="l" rtl="0" fontAlgn="base">
        <a:spcBef>
          <a:spcPct val="20000"/>
        </a:spcBef>
        <a:spcAft>
          <a:spcPct val="0"/>
        </a:spcAft>
        <a:defRPr sz="3500">
          <a:solidFill>
            <a:schemeClr val="tx1"/>
          </a:solidFill>
          <a:latin typeface="+mn-lt"/>
        </a:defRPr>
      </a:lvl8pPr>
      <a:lvl9pPr marL="3886200" indent="-228600" algn="l" rtl="0" fontAlgn="base">
        <a:spcBef>
          <a:spcPct val="20000"/>
        </a:spcBef>
        <a:spcAft>
          <a:spcPct val="0"/>
        </a:spcAft>
        <a:defRPr sz="3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emf"/><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emf"/><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emf"/><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image" Target="../media/image5.png"/><Relationship Id="rId7" Type="http://schemas.openxmlformats.org/officeDocument/2006/relationships/image" Target="../media/image11.e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emf"/><Relationship Id="rId5" Type="http://schemas.openxmlformats.org/officeDocument/2006/relationships/image" Target="../media/image6.png"/><Relationship Id="rId4" Type="http://schemas.openxmlformats.org/officeDocument/2006/relationships/image" Target="../media/image9.emf"/></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4.emf"/><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5.emf"/><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ctrTitle"/>
          </p:nvPr>
        </p:nvSpPr>
        <p:spPr>
          <a:xfrm>
            <a:off x="1691680" y="2305138"/>
            <a:ext cx="7128792" cy="1731243"/>
          </a:xfrm>
        </p:spPr>
        <p:txBody>
          <a:bodyPr>
            <a:spAutoFit/>
          </a:bodyPr>
          <a:lstStyle/>
          <a:p>
            <a:pPr algn="ctr" eaLnBrk="1" hangingPunct="1"/>
            <a:r>
              <a:rPr lang="mn-MN" sz="3000" b="1" dirty="0">
                <a:solidFill>
                  <a:schemeClr val="tx1"/>
                </a:solidFill>
              </a:rPr>
              <a:t>МОНГОЛ УЛСЫН 7 ДУГААР НЭГТГЭЛ ТАЙЛАН</a:t>
            </a:r>
            <a:r>
              <a:rPr lang="fr-FR" sz="3000" b="1" dirty="0">
                <a:solidFill>
                  <a:schemeClr val="tx1"/>
                </a:solidFill>
              </a:rPr>
              <a:t>– 2012</a:t>
            </a:r>
            <a:br>
              <a:rPr lang="fr-FR" sz="3000" b="1" dirty="0">
                <a:solidFill>
                  <a:schemeClr val="tx1"/>
                </a:solidFill>
              </a:rPr>
            </a:br>
            <a:endParaRPr lang="en-GB" sz="3000" b="1" dirty="0" smtClean="0">
              <a:solidFill>
                <a:schemeClr val="tx1"/>
              </a:solidFill>
            </a:endParaRPr>
          </a:p>
        </p:txBody>
      </p:sp>
      <p:sp>
        <p:nvSpPr>
          <p:cNvPr id="4100" name="Rectangle 7"/>
          <p:cNvSpPr>
            <a:spLocks noChangeArrowheads="1"/>
          </p:cNvSpPr>
          <p:nvPr/>
        </p:nvSpPr>
        <p:spPr bwMode="auto">
          <a:xfrm>
            <a:off x="719138" y="4318000"/>
            <a:ext cx="3908425" cy="46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p>
            <a:endParaRPr lang="en-US" sz="2000" dirty="0">
              <a:solidFill>
                <a:schemeClr val="bg1"/>
              </a:solidFill>
            </a:endParaRPr>
          </a:p>
        </p:txBody>
      </p:sp>
      <p:sp>
        <p:nvSpPr>
          <p:cNvPr id="4101" name="Subtitle 2"/>
          <p:cNvSpPr txBox="1">
            <a:spLocks/>
          </p:cNvSpPr>
          <p:nvPr/>
        </p:nvSpPr>
        <p:spPr bwMode="auto">
          <a:xfrm>
            <a:off x="719138" y="6137275"/>
            <a:ext cx="3906837" cy="539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Clr>
                <a:schemeClr val="accent1"/>
              </a:buClr>
              <a:buFont typeface="Arial" charset="0"/>
              <a:buNone/>
            </a:pPr>
            <a:r>
              <a:rPr lang="en-GB" sz="1100" b="1" dirty="0">
                <a:solidFill>
                  <a:schemeClr val="bg1"/>
                </a:solidFill>
                <a:cs typeface="Arial" charset="0"/>
              </a:rPr>
              <a:t>www.moorestephens.com</a:t>
            </a:r>
          </a:p>
        </p:txBody>
      </p:sp>
      <p:sp>
        <p:nvSpPr>
          <p:cNvPr id="4102" name="Text Box 12"/>
          <p:cNvSpPr txBox="1">
            <a:spLocks noChangeArrowheads="1"/>
          </p:cNvSpPr>
          <p:nvPr/>
        </p:nvSpPr>
        <p:spPr bwMode="auto">
          <a:xfrm>
            <a:off x="3276600" y="4343400"/>
            <a:ext cx="4767064"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mn-MN" b="1" dirty="0" smtClean="0"/>
              <a:t>Монголын ОҮИТБС-ын ажлын алба</a:t>
            </a:r>
          </a:p>
          <a:p>
            <a:pPr algn="ctr" eaLnBrk="1" hangingPunct="1"/>
            <a:r>
              <a:rPr lang="mn-MN" b="1" dirty="0" smtClean="0"/>
              <a:t>Компаниудын сургалт</a:t>
            </a:r>
          </a:p>
          <a:p>
            <a:pPr algn="ctr" eaLnBrk="1" hangingPunct="1"/>
            <a:r>
              <a:rPr lang="mn-MN" b="1" dirty="0" smtClean="0"/>
              <a:t>2014.03.20</a:t>
            </a:r>
            <a:endParaRPr lang="en-GB" dirty="0"/>
          </a:p>
        </p:txBody>
      </p:sp>
      <p:pic>
        <p:nvPicPr>
          <p:cNvPr id="6" name="Image 5" descr="D:\Moore Stephens\03- Missions\2013\21- Mongolia (EITI) - Jul\01- Admin\01- Contract\logo-dva.png"/>
          <p:cNvPicPr/>
          <p:nvPr/>
        </p:nvPicPr>
        <p:blipFill>
          <a:blip r:embed="rId3">
            <a:extLst>
              <a:ext uri="{28A0092B-C50C-407E-A947-70E740481C1C}">
                <a14:useLocalDpi xmlns:a14="http://schemas.microsoft.com/office/drawing/2010/main" xmlns="" val="0"/>
              </a:ext>
            </a:extLst>
          </a:blip>
          <a:srcRect/>
          <a:stretch>
            <a:fillRect/>
          </a:stretch>
        </p:blipFill>
        <p:spPr bwMode="auto">
          <a:xfrm>
            <a:off x="550962" y="476672"/>
            <a:ext cx="1428750" cy="77343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chor="ctr"/>
          <a:lstStyle/>
          <a:p>
            <a:pPr lvl="2"/>
            <a:r>
              <a:rPr lang="mn-MN" sz="2000" dirty="0"/>
              <a:t>Нэгтгэл тайлангийн үр дүн</a:t>
            </a:r>
            <a:endParaRPr lang="en-GB" sz="2000" dirty="0" smtClean="0"/>
          </a:p>
        </p:txBody>
      </p:sp>
      <p:sp>
        <p:nvSpPr>
          <p:cNvPr id="54275" name="Rectangle 3"/>
          <p:cNvSpPr>
            <a:spLocks noGrp="1" noChangeArrowheads="1"/>
          </p:cNvSpPr>
          <p:nvPr>
            <p:ph idx="1"/>
          </p:nvPr>
        </p:nvSpPr>
        <p:spPr/>
        <p:txBody>
          <a:bodyPr/>
          <a:lstStyle/>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10</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Image 6"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sp>
        <p:nvSpPr>
          <p:cNvPr id="9" name="TextBox 8"/>
          <p:cNvSpPr txBox="1"/>
          <p:nvPr/>
        </p:nvSpPr>
        <p:spPr>
          <a:xfrm>
            <a:off x="533400" y="1600200"/>
            <a:ext cx="8839200" cy="369332"/>
          </a:xfrm>
          <a:prstGeom prst="rect">
            <a:avLst/>
          </a:prstGeom>
          <a:noFill/>
        </p:spPr>
        <p:txBody>
          <a:bodyPr wrap="square" rtlCol="0">
            <a:spAutoFit/>
          </a:bodyPr>
          <a:lstStyle/>
          <a:p>
            <a:r>
              <a:rPr lang="mn-MN" dirty="0" smtClean="0"/>
              <a:t>Компанийн төлсөн дүн				ЗГ-ын хүлээн авсан дүн</a:t>
            </a:r>
            <a:endParaRPr lang="en-US" dirty="0"/>
          </a:p>
        </p:txBody>
      </p:sp>
      <p:sp>
        <p:nvSpPr>
          <p:cNvPr id="12" name="TextBox 11"/>
          <p:cNvSpPr txBox="1"/>
          <p:nvPr/>
        </p:nvSpPr>
        <p:spPr>
          <a:xfrm>
            <a:off x="533400" y="1992868"/>
            <a:ext cx="8839200" cy="369332"/>
          </a:xfrm>
          <a:prstGeom prst="rect">
            <a:avLst/>
          </a:prstGeom>
          <a:noFill/>
        </p:spPr>
        <p:txBody>
          <a:bodyPr wrap="square" rtlCol="0">
            <a:spAutoFit/>
          </a:bodyPr>
          <a:lstStyle/>
          <a:p>
            <a:r>
              <a:rPr lang="mn-MN" b="1" dirty="0" smtClean="0"/>
              <a:t>1,594,114,641 мян.төг				1,593,753,675 мян.төг</a:t>
            </a:r>
            <a:endParaRPr lang="en-US" b="1" dirty="0"/>
          </a:p>
        </p:txBody>
      </p:sp>
      <p:sp>
        <p:nvSpPr>
          <p:cNvPr id="14" name="TextBox 13"/>
          <p:cNvSpPr txBox="1"/>
          <p:nvPr/>
        </p:nvSpPr>
        <p:spPr>
          <a:xfrm>
            <a:off x="609600" y="2743200"/>
            <a:ext cx="7848600" cy="2585323"/>
          </a:xfrm>
          <a:prstGeom prst="rect">
            <a:avLst/>
          </a:prstGeom>
          <a:noFill/>
        </p:spPr>
        <p:txBody>
          <a:bodyPr wrap="square" rtlCol="0">
            <a:spAutoFit/>
          </a:bodyPr>
          <a:lstStyle/>
          <a:p>
            <a:pPr>
              <a:buFont typeface="Wingdings" pitchFamily="2" charset="2"/>
              <a:buChar char="ü"/>
            </a:pPr>
            <a:r>
              <a:rPr lang="mn-MN" dirty="0" smtClean="0"/>
              <a:t> Дээрх компанийн төлсөн дүн нь улсын төсвийн урсгал орлогын 33%-ийг бүрдүүлсэн байна.</a:t>
            </a:r>
          </a:p>
          <a:p>
            <a:endParaRPr lang="mn-MN" dirty="0" smtClean="0"/>
          </a:p>
          <a:p>
            <a:pPr>
              <a:buFont typeface="Wingdings" pitchFamily="2" charset="2"/>
              <a:buChar char="ü"/>
            </a:pPr>
            <a:r>
              <a:rPr lang="mn-MN" dirty="0" smtClean="0"/>
              <a:t> Нийт төлбөрийн 93% нь улсын төсөвт, 6% нь орон нутгийн төсөвт, 1% нь төр засгийн байгууллагуудад хандив, дэмжлэг хэлбэрээр төвлөрүүлсэн байна.</a:t>
            </a:r>
          </a:p>
          <a:p>
            <a:pPr>
              <a:buFont typeface="Wingdings" pitchFamily="2" charset="2"/>
              <a:buChar char="ü"/>
            </a:pPr>
            <a:endParaRPr lang="mn-MN" dirty="0" smtClean="0"/>
          </a:p>
          <a:p>
            <a:endParaRPr lang="mn-MN" dirty="0" smtClean="0"/>
          </a:p>
          <a:p>
            <a:endParaRPr lang="en-US" dirty="0"/>
          </a:p>
        </p:txBody>
      </p:sp>
    </p:spTree>
    <p:extLst>
      <p:ext uri="{BB962C8B-B14F-4D97-AF65-F5344CB8AC3E}">
        <p14:creationId xmlns:p14="http://schemas.microsoft.com/office/powerpoint/2010/main" xmlns="" val="3366583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Нэгтгэл тайлангийн үр дүн</a:t>
            </a:r>
            <a:endParaRPr lang="en-GB" sz="2000" dirty="0" smtClean="0"/>
          </a:p>
        </p:txBody>
      </p:sp>
      <p:sp>
        <p:nvSpPr>
          <p:cNvPr id="54275" name="Rectangle 3"/>
          <p:cNvSpPr>
            <a:spLocks noGrp="1" noChangeArrowheads="1"/>
          </p:cNvSpPr>
          <p:nvPr>
            <p:ph type="body" idx="1"/>
          </p:nvPr>
        </p:nvSpPr>
        <p:spPr>
          <a:xfrm>
            <a:off x="395536" y="1556792"/>
            <a:ext cx="8352928" cy="4608512"/>
          </a:xfrm>
        </p:spPr>
        <p:txBody>
          <a:bodyPr/>
          <a:lstStyle/>
          <a:p>
            <a:r>
              <a:rPr lang="mn-MN" sz="1600" b="1" u="sng" dirty="0"/>
              <a:t>Нэгтгэлд хамрагдсан нөлөө бүхий уул уурхайн компаниудын төлсөн төлбөрүүд</a:t>
            </a:r>
            <a:endParaRPr lang="en-US" sz="1600"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11</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Image 6"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pic>
        <p:nvPicPr>
          <p:cNvPr id="10" name="Picture 2"/>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87913" y="2348880"/>
            <a:ext cx="3407518" cy="29523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3795431" y="2132855"/>
            <a:ext cx="5348569" cy="3384377"/>
          </a:xfrm>
          <a:prstGeom prst="rect">
            <a:avLst/>
          </a:prstGeom>
          <a:ln>
            <a:noFill/>
          </a:ln>
          <a:effectLst>
            <a:softEdge rad="112500"/>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366583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Нэгтгэл тайлангийн үр дүн</a:t>
            </a:r>
            <a:endParaRPr lang="en-GB" sz="2000" dirty="0" smtClean="0"/>
          </a:p>
        </p:txBody>
      </p:sp>
      <p:sp>
        <p:nvSpPr>
          <p:cNvPr id="54275" name="Rectangle 3"/>
          <p:cNvSpPr>
            <a:spLocks noGrp="1" noChangeArrowheads="1"/>
          </p:cNvSpPr>
          <p:nvPr>
            <p:ph type="body" idx="1"/>
          </p:nvPr>
        </p:nvSpPr>
        <p:spPr>
          <a:xfrm>
            <a:off x="395536" y="1556792"/>
            <a:ext cx="8352928" cy="4608512"/>
          </a:xfrm>
        </p:spPr>
        <p:txBody>
          <a:bodyPr/>
          <a:lstStyle/>
          <a:p>
            <a:r>
              <a:rPr lang="mn-MN" sz="1600" b="1" u="sng" dirty="0"/>
              <a:t>Нэгтгэлд хамрагдсан нөлөө бүхий уул уурхайн компаниудын төлсөн төлбөрүүд</a:t>
            </a:r>
            <a:endParaRPr lang="en-US" sz="1600"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12</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Image 6"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pic>
        <p:nvPicPr>
          <p:cNvPr id="10" name="Picture 2"/>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87913" y="2348880"/>
            <a:ext cx="3407518" cy="29523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3795431" y="2132855"/>
            <a:ext cx="5348569" cy="3384377"/>
          </a:xfrm>
          <a:prstGeom prst="rect">
            <a:avLst/>
          </a:prstGeom>
          <a:ln>
            <a:noFill/>
          </a:ln>
          <a:effectLst>
            <a:softEdge rad="112500"/>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36658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Нэгтгэл тайлангийн үр дүн</a:t>
            </a:r>
            <a:endParaRPr lang="en-GB" sz="2000" dirty="0" smtClean="0"/>
          </a:p>
        </p:txBody>
      </p:sp>
      <p:sp>
        <p:nvSpPr>
          <p:cNvPr id="54275" name="Rectangle 3"/>
          <p:cNvSpPr>
            <a:spLocks noGrp="1" noChangeArrowheads="1"/>
          </p:cNvSpPr>
          <p:nvPr>
            <p:ph type="body" idx="1"/>
          </p:nvPr>
        </p:nvSpPr>
        <p:spPr>
          <a:xfrm>
            <a:off x="395536" y="1556792"/>
            <a:ext cx="8352928" cy="4608512"/>
          </a:xfrm>
        </p:spPr>
        <p:txBody>
          <a:bodyPr/>
          <a:lstStyle/>
          <a:p>
            <a:r>
              <a:rPr lang="mn-MN" sz="1600" b="1" u="sng" dirty="0"/>
              <a:t>Нэгтгэлд хамрагдсан төлбөрүүд татварын төрлөөр </a:t>
            </a: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13</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Image 6"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pic>
        <p:nvPicPr>
          <p:cNvPr id="9" name="Picture 2"/>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23528" y="2420888"/>
            <a:ext cx="3312367" cy="27363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3"/>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3995937" y="2204863"/>
            <a:ext cx="4752528" cy="35283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5072351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Нэгтгэл тайлангийн үр дүн</a:t>
            </a:r>
            <a:endParaRPr lang="en-GB" sz="2000" dirty="0" smtClean="0"/>
          </a:p>
        </p:txBody>
      </p:sp>
      <p:sp>
        <p:nvSpPr>
          <p:cNvPr id="54275" name="Rectangle 3"/>
          <p:cNvSpPr>
            <a:spLocks noGrp="1" noChangeArrowheads="1"/>
          </p:cNvSpPr>
          <p:nvPr>
            <p:ph type="body" idx="1"/>
          </p:nvPr>
        </p:nvSpPr>
        <p:spPr>
          <a:xfrm>
            <a:off x="395536" y="1556792"/>
            <a:ext cx="8352928" cy="4608512"/>
          </a:xfrm>
        </p:spPr>
        <p:txBody>
          <a:bodyPr/>
          <a:lstStyle/>
          <a:p>
            <a:pPr>
              <a:lnSpc>
                <a:spcPct val="100000"/>
              </a:lnSpc>
              <a:spcBef>
                <a:spcPts val="0"/>
              </a:spcBef>
              <a:spcAft>
                <a:spcPts val="900"/>
              </a:spcAft>
            </a:pPr>
            <a:r>
              <a:rPr lang="mn-MN" sz="1600" b="1" u="sng" dirty="0" smtClean="0"/>
              <a:t>Орон нутагт төлөгдсөн төлбөрүүд</a:t>
            </a: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14</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Image 6"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graphicFrame>
        <p:nvGraphicFramePr>
          <p:cNvPr id="2" name="Table 1"/>
          <p:cNvGraphicFramePr>
            <a:graphicFrameLocks noGrp="1"/>
          </p:cNvGraphicFramePr>
          <p:nvPr>
            <p:extLst>
              <p:ext uri="{D42A27DB-BD31-4B8C-83A1-F6EECF244321}">
                <p14:modId xmlns:p14="http://schemas.microsoft.com/office/powerpoint/2010/main" xmlns="" val="3202450332"/>
              </p:ext>
            </p:extLst>
          </p:nvPr>
        </p:nvGraphicFramePr>
        <p:xfrm>
          <a:off x="427382" y="2420888"/>
          <a:ext cx="3136506" cy="3456384"/>
        </p:xfrm>
        <a:graphic>
          <a:graphicData uri="http://schemas.openxmlformats.org/drawingml/2006/table">
            <a:tbl>
              <a:tblPr firstRow="1" firstCol="1" bandRow="1">
                <a:tableStyleId>{5C22544A-7EE6-4342-B048-85BDC9FD1C3A}</a:tableStyleId>
              </a:tblPr>
              <a:tblGrid>
                <a:gridCol w="1336306"/>
                <a:gridCol w="1086596"/>
                <a:gridCol w="713604"/>
              </a:tblGrid>
              <a:tr h="581784">
                <a:tc>
                  <a:txBody>
                    <a:bodyPr/>
                    <a:lstStyle/>
                    <a:p>
                      <a:pPr marL="0" marR="0" algn="l">
                        <a:spcBef>
                          <a:spcPts val="200"/>
                        </a:spcBef>
                        <a:spcAft>
                          <a:spcPts val="200"/>
                        </a:spcAft>
                      </a:pPr>
                      <a:r>
                        <a:rPr lang="mn-MN" sz="1200" dirty="0">
                          <a:solidFill>
                            <a:schemeClr val="tx1"/>
                          </a:solidFill>
                          <a:effectLst/>
                        </a:rPr>
                        <a:t>Хүлээн авагч</a:t>
                      </a:r>
                      <a:endParaRPr lang="en-US" sz="1200" dirty="0">
                        <a:solidFill>
                          <a:schemeClr val="tx1"/>
                        </a:solidFill>
                        <a:effectLst/>
                        <a:latin typeface="Arial"/>
                        <a:ea typeface="Times New Roman"/>
                        <a:cs typeface="Times New Roman"/>
                      </a:endParaRPr>
                    </a:p>
                  </a:txBody>
                  <a:tcPr marL="68580" marR="68580" marT="0" marB="0" anchor="ctr"/>
                </a:tc>
                <a:tc>
                  <a:txBody>
                    <a:bodyPr/>
                    <a:lstStyle/>
                    <a:p>
                      <a:pPr marL="0" marR="0" algn="ctr">
                        <a:spcBef>
                          <a:spcPts val="200"/>
                        </a:spcBef>
                        <a:spcAft>
                          <a:spcPts val="200"/>
                        </a:spcAft>
                      </a:pPr>
                      <a:r>
                        <a:rPr lang="mn-MN" sz="1200" dirty="0">
                          <a:solidFill>
                            <a:schemeClr val="tx1"/>
                          </a:solidFill>
                          <a:effectLst/>
                        </a:rPr>
                        <a:t>Компанийн төлсөн дүн </a:t>
                      </a:r>
                      <a:r>
                        <a:rPr lang="en-US" sz="1200" dirty="0">
                          <a:solidFill>
                            <a:schemeClr val="tx1"/>
                          </a:solidFill>
                          <a:effectLst/>
                        </a:rPr>
                        <a:t>(</a:t>
                      </a:r>
                      <a:r>
                        <a:rPr lang="mn-MN" sz="1200" dirty="0">
                          <a:solidFill>
                            <a:schemeClr val="tx1"/>
                          </a:solidFill>
                          <a:effectLst/>
                        </a:rPr>
                        <a:t>мянган төгрөг</a:t>
                      </a:r>
                      <a:r>
                        <a:rPr lang="en-US" sz="1200" dirty="0">
                          <a:solidFill>
                            <a:schemeClr val="tx1"/>
                          </a:solidFill>
                          <a:effectLst/>
                        </a:rPr>
                        <a:t>)</a:t>
                      </a:r>
                      <a:endParaRPr lang="en-US" sz="1200" dirty="0">
                        <a:solidFill>
                          <a:schemeClr val="tx1"/>
                        </a:solidFill>
                        <a:effectLst/>
                        <a:latin typeface="Arial"/>
                        <a:ea typeface="Times New Roman"/>
                        <a:cs typeface="Times New Roman"/>
                      </a:endParaRPr>
                    </a:p>
                  </a:txBody>
                  <a:tcPr marL="68580" marR="68580" marT="0" marB="0" anchor="ctr"/>
                </a:tc>
                <a:tc>
                  <a:txBody>
                    <a:bodyPr/>
                    <a:lstStyle/>
                    <a:p>
                      <a:pPr marL="0" marR="0" algn="ctr">
                        <a:spcBef>
                          <a:spcPts val="200"/>
                        </a:spcBef>
                        <a:spcAft>
                          <a:spcPts val="200"/>
                        </a:spcAft>
                      </a:pPr>
                      <a:r>
                        <a:rPr lang="mn-MN" sz="1200" dirty="0">
                          <a:solidFill>
                            <a:schemeClr val="tx1"/>
                          </a:solidFill>
                          <a:effectLst/>
                        </a:rPr>
                        <a:t>Төлбөрийн эзлэх хувь</a:t>
                      </a:r>
                      <a:endParaRPr lang="en-US" sz="1200" dirty="0">
                        <a:solidFill>
                          <a:schemeClr val="tx1"/>
                        </a:solidFill>
                        <a:effectLst/>
                        <a:latin typeface="Arial"/>
                        <a:ea typeface="Times New Roman"/>
                        <a:cs typeface="Times New Roman"/>
                      </a:endParaRPr>
                    </a:p>
                  </a:txBody>
                  <a:tcPr marL="68580" marR="68580" marT="0" marB="0" anchor="ctr"/>
                </a:tc>
              </a:tr>
              <a:tr h="492616">
                <a:tc>
                  <a:txBody>
                    <a:bodyPr/>
                    <a:lstStyle/>
                    <a:p>
                      <a:pPr marL="0" marR="0" algn="l">
                        <a:spcBef>
                          <a:spcPts val="200"/>
                        </a:spcBef>
                        <a:spcAft>
                          <a:spcPts val="200"/>
                        </a:spcAft>
                      </a:pPr>
                      <a:r>
                        <a:rPr lang="mn-MN" sz="1200" kern="1200" dirty="0">
                          <a:solidFill>
                            <a:schemeClr val="tx1"/>
                          </a:solidFill>
                          <a:effectLst/>
                          <a:latin typeface="+mn-lt"/>
                          <a:ea typeface="+mn-ea"/>
                          <a:cs typeface="+mn-cs"/>
                        </a:rPr>
                        <a:t>Өмнөговь</a:t>
                      </a:r>
                      <a:r>
                        <a:rPr lang="mn-MN" sz="1200" dirty="0">
                          <a:solidFill>
                            <a:schemeClr val="tx1"/>
                          </a:solidFill>
                          <a:effectLst/>
                        </a:rPr>
                        <a:t> аймаг</a:t>
                      </a:r>
                      <a:endParaRPr lang="en-US" sz="1200" dirty="0">
                        <a:solidFill>
                          <a:schemeClr val="tx1"/>
                        </a:solidFill>
                        <a:effectLst/>
                        <a:latin typeface="Arial"/>
                        <a:ea typeface="Times New Roman"/>
                        <a:cs typeface="Times New Roman"/>
                      </a:endParaRPr>
                    </a:p>
                  </a:txBody>
                  <a:tcPr marL="68580" marR="68580" marT="0" marB="0" anchor="b"/>
                </a:tc>
                <a:tc>
                  <a:txBody>
                    <a:bodyPr/>
                    <a:lstStyle/>
                    <a:p>
                      <a:pPr marL="0" marR="111125" algn="r">
                        <a:spcBef>
                          <a:spcPts val="200"/>
                        </a:spcBef>
                        <a:spcAft>
                          <a:spcPts val="200"/>
                        </a:spcAft>
                      </a:pPr>
                      <a:r>
                        <a:rPr lang="en-GB" sz="1200" dirty="0">
                          <a:solidFill>
                            <a:schemeClr val="tx1"/>
                          </a:solidFill>
                          <a:effectLst/>
                        </a:rPr>
                        <a:t>49,485,603</a:t>
                      </a:r>
                      <a:endParaRPr lang="en-US" sz="1200" dirty="0">
                        <a:solidFill>
                          <a:schemeClr val="tx1"/>
                        </a:solidFill>
                        <a:effectLst/>
                        <a:latin typeface="Arial"/>
                        <a:ea typeface="Times New Roman"/>
                        <a:cs typeface="Times New Roman"/>
                      </a:endParaRPr>
                    </a:p>
                  </a:txBody>
                  <a:tcPr marL="68580" marR="68580" marT="0" marB="0" anchor="ctr"/>
                </a:tc>
                <a:tc>
                  <a:txBody>
                    <a:bodyPr/>
                    <a:lstStyle/>
                    <a:p>
                      <a:pPr marL="0" marR="20955" algn="r">
                        <a:spcBef>
                          <a:spcPts val="200"/>
                        </a:spcBef>
                        <a:spcAft>
                          <a:spcPts val="200"/>
                        </a:spcAft>
                      </a:pPr>
                      <a:r>
                        <a:rPr lang="en-GB" sz="1200" dirty="0">
                          <a:solidFill>
                            <a:schemeClr val="tx1"/>
                          </a:solidFill>
                          <a:effectLst/>
                        </a:rPr>
                        <a:t>53%</a:t>
                      </a:r>
                      <a:endParaRPr lang="en-US" sz="1200" dirty="0">
                        <a:solidFill>
                          <a:schemeClr val="tx1"/>
                        </a:solidFill>
                        <a:effectLst/>
                        <a:latin typeface="Arial"/>
                        <a:ea typeface="Times New Roman"/>
                        <a:cs typeface="Times New Roman"/>
                      </a:endParaRPr>
                    </a:p>
                  </a:txBody>
                  <a:tcPr marL="68580" marR="68580" marT="0" marB="0" anchor="ctr"/>
                </a:tc>
              </a:tr>
              <a:tr h="288032">
                <a:tc>
                  <a:txBody>
                    <a:bodyPr/>
                    <a:lstStyle/>
                    <a:p>
                      <a:pPr marL="0" marR="0" algn="l">
                        <a:spcBef>
                          <a:spcPts val="200"/>
                        </a:spcBef>
                        <a:spcAft>
                          <a:spcPts val="200"/>
                        </a:spcAft>
                      </a:pPr>
                      <a:r>
                        <a:rPr lang="mn-MN" sz="1200" dirty="0">
                          <a:solidFill>
                            <a:schemeClr val="tx1"/>
                          </a:solidFill>
                          <a:effectLst/>
                        </a:rPr>
                        <a:t>ТЕГ</a:t>
                      </a:r>
                      <a:endParaRPr lang="en-US" sz="1200" dirty="0">
                        <a:solidFill>
                          <a:schemeClr val="tx1"/>
                        </a:solidFill>
                        <a:effectLst/>
                        <a:latin typeface="Arial"/>
                        <a:ea typeface="Times New Roman"/>
                        <a:cs typeface="Times New Roman"/>
                      </a:endParaRPr>
                    </a:p>
                  </a:txBody>
                  <a:tcPr marL="68580" marR="68580" marT="0" marB="0" anchor="b"/>
                </a:tc>
                <a:tc>
                  <a:txBody>
                    <a:bodyPr/>
                    <a:lstStyle/>
                    <a:p>
                      <a:pPr marL="0" marR="111125" algn="r">
                        <a:spcBef>
                          <a:spcPts val="200"/>
                        </a:spcBef>
                        <a:spcAft>
                          <a:spcPts val="200"/>
                        </a:spcAft>
                      </a:pPr>
                      <a:r>
                        <a:rPr lang="en-GB" sz="1200" dirty="0">
                          <a:solidFill>
                            <a:schemeClr val="tx1"/>
                          </a:solidFill>
                          <a:effectLst/>
                        </a:rPr>
                        <a:t>13,913,195</a:t>
                      </a:r>
                      <a:endParaRPr lang="en-US" sz="1200" dirty="0">
                        <a:solidFill>
                          <a:schemeClr val="tx1"/>
                        </a:solidFill>
                        <a:effectLst/>
                        <a:latin typeface="Arial"/>
                        <a:ea typeface="Times New Roman"/>
                        <a:cs typeface="Times New Roman"/>
                      </a:endParaRPr>
                    </a:p>
                  </a:txBody>
                  <a:tcPr marL="68580" marR="68580" marT="0" marB="0" anchor="ctr"/>
                </a:tc>
                <a:tc>
                  <a:txBody>
                    <a:bodyPr/>
                    <a:lstStyle/>
                    <a:p>
                      <a:pPr marL="0" marR="20955" algn="r">
                        <a:spcBef>
                          <a:spcPts val="200"/>
                        </a:spcBef>
                        <a:spcAft>
                          <a:spcPts val="200"/>
                        </a:spcAft>
                      </a:pPr>
                      <a:r>
                        <a:rPr lang="en-GB" sz="1200" dirty="0">
                          <a:solidFill>
                            <a:schemeClr val="tx1"/>
                          </a:solidFill>
                          <a:effectLst/>
                        </a:rPr>
                        <a:t>15%</a:t>
                      </a:r>
                      <a:endParaRPr lang="en-US" sz="1200" dirty="0">
                        <a:solidFill>
                          <a:schemeClr val="tx1"/>
                        </a:solidFill>
                        <a:effectLst/>
                        <a:latin typeface="Arial"/>
                        <a:ea typeface="Times New Roman"/>
                        <a:cs typeface="Times New Roman"/>
                      </a:endParaRPr>
                    </a:p>
                  </a:txBody>
                  <a:tcPr marL="68580" marR="68580" marT="0" marB="0" anchor="ctr"/>
                </a:tc>
              </a:tr>
              <a:tr h="288032">
                <a:tc>
                  <a:txBody>
                    <a:bodyPr/>
                    <a:lstStyle/>
                    <a:p>
                      <a:pPr marL="0" marR="0" algn="l">
                        <a:spcBef>
                          <a:spcPts val="200"/>
                        </a:spcBef>
                        <a:spcAft>
                          <a:spcPts val="200"/>
                        </a:spcAft>
                      </a:pPr>
                      <a:r>
                        <a:rPr lang="mn-MN" sz="1200">
                          <a:solidFill>
                            <a:schemeClr val="tx1"/>
                          </a:solidFill>
                          <a:effectLst/>
                        </a:rPr>
                        <a:t>Орхон аймаг</a:t>
                      </a:r>
                      <a:endParaRPr lang="en-US" sz="1200">
                        <a:solidFill>
                          <a:schemeClr val="tx1"/>
                        </a:solidFill>
                        <a:effectLst/>
                        <a:latin typeface="Arial"/>
                        <a:ea typeface="Times New Roman"/>
                        <a:cs typeface="Times New Roman"/>
                      </a:endParaRPr>
                    </a:p>
                  </a:txBody>
                  <a:tcPr marL="68580" marR="68580" marT="0" marB="0" anchor="b"/>
                </a:tc>
                <a:tc>
                  <a:txBody>
                    <a:bodyPr/>
                    <a:lstStyle/>
                    <a:p>
                      <a:pPr marL="0" marR="111125" algn="r">
                        <a:spcBef>
                          <a:spcPts val="200"/>
                        </a:spcBef>
                        <a:spcAft>
                          <a:spcPts val="200"/>
                        </a:spcAft>
                      </a:pPr>
                      <a:r>
                        <a:rPr lang="en-GB" sz="1200" dirty="0">
                          <a:solidFill>
                            <a:schemeClr val="tx1"/>
                          </a:solidFill>
                          <a:effectLst/>
                        </a:rPr>
                        <a:t>10,475,050</a:t>
                      </a:r>
                      <a:endParaRPr lang="en-US" sz="1200" dirty="0">
                        <a:solidFill>
                          <a:schemeClr val="tx1"/>
                        </a:solidFill>
                        <a:effectLst/>
                        <a:latin typeface="Arial"/>
                        <a:ea typeface="Times New Roman"/>
                        <a:cs typeface="Times New Roman"/>
                      </a:endParaRPr>
                    </a:p>
                  </a:txBody>
                  <a:tcPr marL="68580" marR="68580" marT="0" marB="0" anchor="ctr"/>
                </a:tc>
                <a:tc>
                  <a:txBody>
                    <a:bodyPr/>
                    <a:lstStyle/>
                    <a:p>
                      <a:pPr marL="0" marR="20955" algn="r">
                        <a:spcBef>
                          <a:spcPts val="200"/>
                        </a:spcBef>
                        <a:spcAft>
                          <a:spcPts val="200"/>
                        </a:spcAft>
                      </a:pPr>
                      <a:r>
                        <a:rPr lang="en-GB" sz="1200" dirty="0">
                          <a:solidFill>
                            <a:schemeClr val="tx1"/>
                          </a:solidFill>
                          <a:effectLst/>
                        </a:rPr>
                        <a:t>11%</a:t>
                      </a:r>
                      <a:endParaRPr lang="en-US" sz="1200" dirty="0">
                        <a:solidFill>
                          <a:schemeClr val="tx1"/>
                        </a:solidFill>
                        <a:effectLst/>
                        <a:latin typeface="Arial"/>
                        <a:ea typeface="Times New Roman"/>
                        <a:cs typeface="Times New Roman"/>
                      </a:endParaRPr>
                    </a:p>
                  </a:txBody>
                  <a:tcPr marL="68580" marR="68580" marT="0" marB="0" anchor="ctr"/>
                </a:tc>
              </a:tr>
              <a:tr h="361553">
                <a:tc>
                  <a:txBody>
                    <a:bodyPr/>
                    <a:lstStyle/>
                    <a:p>
                      <a:pPr marL="0" marR="0" algn="l">
                        <a:spcBef>
                          <a:spcPts val="200"/>
                        </a:spcBef>
                        <a:spcAft>
                          <a:spcPts val="200"/>
                        </a:spcAft>
                      </a:pPr>
                      <a:r>
                        <a:rPr lang="mn-MN" sz="1200">
                          <a:solidFill>
                            <a:schemeClr val="tx1"/>
                          </a:solidFill>
                          <a:effectLst/>
                        </a:rPr>
                        <a:t>Булган аймаг</a:t>
                      </a:r>
                      <a:endParaRPr lang="en-US" sz="1200">
                        <a:solidFill>
                          <a:schemeClr val="tx1"/>
                        </a:solidFill>
                        <a:effectLst/>
                        <a:latin typeface="Arial"/>
                        <a:ea typeface="Times New Roman"/>
                        <a:cs typeface="Times New Roman"/>
                      </a:endParaRPr>
                    </a:p>
                  </a:txBody>
                  <a:tcPr marL="68580" marR="68580" marT="0" marB="0" anchor="b"/>
                </a:tc>
                <a:tc>
                  <a:txBody>
                    <a:bodyPr/>
                    <a:lstStyle/>
                    <a:p>
                      <a:pPr marL="0" marR="111125" algn="r">
                        <a:spcBef>
                          <a:spcPts val="200"/>
                        </a:spcBef>
                        <a:spcAft>
                          <a:spcPts val="200"/>
                        </a:spcAft>
                      </a:pPr>
                      <a:r>
                        <a:rPr lang="en-GB" sz="1200" dirty="0">
                          <a:solidFill>
                            <a:schemeClr val="tx1"/>
                          </a:solidFill>
                          <a:effectLst/>
                        </a:rPr>
                        <a:t>6,873,300</a:t>
                      </a:r>
                      <a:endParaRPr lang="en-US" sz="1200" dirty="0">
                        <a:solidFill>
                          <a:schemeClr val="tx1"/>
                        </a:solidFill>
                        <a:effectLst/>
                        <a:latin typeface="Arial"/>
                        <a:ea typeface="Times New Roman"/>
                        <a:cs typeface="Times New Roman"/>
                      </a:endParaRPr>
                    </a:p>
                  </a:txBody>
                  <a:tcPr marL="68580" marR="68580" marT="0" marB="0" anchor="ctr"/>
                </a:tc>
                <a:tc>
                  <a:txBody>
                    <a:bodyPr/>
                    <a:lstStyle/>
                    <a:p>
                      <a:pPr marL="0" marR="20955" algn="r">
                        <a:spcBef>
                          <a:spcPts val="200"/>
                        </a:spcBef>
                        <a:spcAft>
                          <a:spcPts val="200"/>
                        </a:spcAft>
                      </a:pPr>
                      <a:r>
                        <a:rPr lang="en-GB" sz="1200" dirty="0">
                          <a:solidFill>
                            <a:schemeClr val="tx1"/>
                          </a:solidFill>
                          <a:effectLst/>
                        </a:rPr>
                        <a:t>7%</a:t>
                      </a:r>
                      <a:endParaRPr lang="en-US" sz="1200" dirty="0">
                        <a:solidFill>
                          <a:schemeClr val="tx1"/>
                        </a:solidFill>
                        <a:effectLst/>
                        <a:latin typeface="Arial"/>
                        <a:ea typeface="Times New Roman"/>
                        <a:cs typeface="Times New Roman"/>
                      </a:endParaRPr>
                    </a:p>
                  </a:txBody>
                  <a:tcPr marL="68580" marR="68580" marT="0" marB="0" anchor="ctr"/>
                </a:tc>
              </a:tr>
              <a:tr h="286519">
                <a:tc>
                  <a:txBody>
                    <a:bodyPr/>
                    <a:lstStyle/>
                    <a:p>
                      <a:pPr marL="0" marR="0" algn="l">
                        <a:spcBef>
                          <a:spcPts val="200"/>
                        </a:spcBef>
                        <a:spcAft>
                          <a:spcPts val="200"/>
                        </a:spcAft>
                      </a:pPr>
                      <a:r>
                        <a:rPr lang="mn-MN" sz="1200">
                          <a:solidFill>
                            <a:schemeClr val="tx1"/>
                          </a:solidFill>
                          <a:effectLst/>
                        </a:rPr>
                        <a:t>ХХҮХ</a:t>
                      </a:r>
                      <a:endParaRPr lang="en-US" sz="1200">
                        <a:solidFill>
                          <a:schemeClr val="tx1"/>
                        </a:solidFill>
                        <a:effectLst/>
                        <a:latin typeface="Arial"/>
                        <a:ea typeface="Times New Roman"/>
                        <a:cs typeface="Times New Roman"/>
                      </a:endParaRPr>
                    </a:p>
                  </a:txBody>
                  <a:tcPr marL="68580" marR="68580" marT="0" marB="0" anchor="b"/>
                </a:tc>
                <a:tc>
                  <a:txBody>
                    <a:bodyPr/>
                    <a:lstStyle/>
                    <a:p>
                      <a:pPr marL="0" marR="111125" algn="r">
                        <a:spcBef>
                          <a:spcPts val="200"/>
                        </a:spcBef>
                        <a:spcAft>
                          <a:spcPts val="200"/>
                        </a:spcAft>
                      </a:pPr>
                      <a:r>
                        <a:rPr lang="en-GB" sz="1200" dirty="0">
                          <a:solidFill>
                            <a:schemeClr val="tx1"/>
                          </a:solidFill>
                          <a:effectLst/>
                        </a:rPr>
                        <a:t>3,338,929</a:t>
                      </a:r>
                      <a:endParaRPr lang="en-US" sz="1200" dirty="0">
                        <a:solidFill>
                          <a:schemeClr val="tx1"/>
                        </a:solidFill>
                        <a:effectLst/>
                        <a:latin typeface="Arial"/>
                        <a:ea typeface="Times New Roman"/>
                        <a:cs typeface="Times New Roman"/>
                      </a:endParaRPr>
                    </a:p>
                  </a:txBody>
                  <a:tcPr marL="68580" marR="68580" marT="0" marB="0" anchor="ctr"/>
                </a:tc>
                <a:tc>
                  <a:txBody>
                    <a:bodyPr/>
                    <a:lstStyle/>
                    <a:p>
                      <a:pPr marL="0" marR="20955" algn="r">
                        <a:spcBef>
                          <a:spcPts val="200"/>
                        </a:spcBef>
                        <a:spcAft>
                          <a:spcPts val="200"/>
                        </a:spcAft>
                      </a:pPr>
                      <a:r>
                        <a:rPr lang="en-GB" sz="1200" dirty="0">
                          <a:solidFill>
                            <a:schemeClr val="tx1"/>
                          </a:solidFill>
                          <a:effectLst/>
                        </a:rPr>
                        <a:t>4%</a:t>
                      </a:r>
                      <a:endParaRPr lang="en-US" sz="1200" dirty="0">
                        <a:solidFill>
                          <a:schemeClr val="tx1"/>
                        </a:solidFill>
                        <a:effectLst/>
                        <a:latin typeface="Arial"/>
                        <a:ea typeface="Times New Roman"/>
                        <a:cs typeface="Times New Roman"/>
                      </a:endParaRPr>
                    </a:p>
                  </a:txBody>
                  <a:tcPr marL="68580" marR="68580" marT="0" marB="0" anchor="ctr"/>
                </a:tc>
              </a:tr>
              <a:tr h="288032">
                <a:tc>
                  <a:txBody>
                    <a:bodyPr/>
                    <a:lstStyle/>
                    <a:p>
                      <a:pPr marL="0" marR="0" algn="l">
                        <a:spcBef>
                          <a:spcPts val="200"/>
                        </a:spcBef>
                        <a:spcAft>
                          <a:spcPts val="200"/>
                        </a:spcAft>
                      </a:pPr>
                      <a:r>
                        <a:rPr lang="mn-MN" sz="1200">
                          <a:solidFill>
                            <a:schemeClr val="tx1"/>
                          </a:solidFill>
                          <a:effectLst/>
                        </a:rPr>
                        <a:t>БОНХЯ</a:t>
                      </a:r>
                      <a:endParaRPr lang="en-US" sz="1200">
                        <a:solidFill>
                          <a:schemeClr val="tx1"/>
                        </a:solidFill>
                        <a:effectLst/>
                        <a:latin typeface="Arial"/>
                        <a:ea typeface="Times New Roman"/>
                        <a:cs typeface="Times New Roman"/>
                      </a:endParaRPr>
                    </a:p>
                  </a:txBody>
                  <a:tcPr marL="68580" marR="68580" marT="0" marB="0" anchor="b"/>
                </a:tc>
                <a:tc>
                  <a:txBody>
                    <a:bodyPr/>
                    <a:lstStyle/>
                    <a:p>
                      <a:pPr marL="0" marR="111125" algn="r">
                        <a:spcBef>
                          <a:spcPts val="200"/>
                        </a:spcBef>
                        <a:spcAft>
                          <a:spcPts val="200"/>
                        </a:spcAft>
                      </a:pPr>
                      <a:r>
                        <a:rPr lang="en-GB" sz="1200" dirty="0">
                          <a:solidFill>
                            <a:schemeClr val="tx1"/>
                          </a:solidFill>
                          <a:effectLst/>
                        </a:rPr>
                        <a:t>1,731,933</a:t>
                      </a:r>
                      <a:endParaRPr lang="en-US" sz="1200" dirty="0">
                        <a:solidFill>
                          <a:schemeClr val="tx1"/>
                        </a:solidFill>
                        <a:effectLst/>
                        <a:latin typeface="Arial"/>
                        <a:ea typeface="Times New Roman"/>
                        <a:cs typeface="Times New Roman"/>
                      </a:endParaRPr>
                    </a:p>
                  </a:txBody>
                  <a:tcPr marL="68580" marR="68580" marT="0" marB="0" anchor="ctr"/>
                </a:tc>
                <a:tc>
                  <a:txBody>
                    <a:bodyPr/>
                    <a:lstStyle/>
                    <a:p>
                      <a:pPr marL="0" marR="20955" algn="r">
                        <a:spcBef>
                          <a:spcPts val="200"/>
                        </a:spcBef>
                        <a:spcAft>
                          <a:spcPts val="200"/>
                        </a:spcAft>
                      </a:pPr>
                      <a:r>
                        <a:rPr lang="en-GB" sz="1200" dirty="0">
                          <a:solidFill>
                            <a:schemeClr val="tx1"/>
                          </a:solidFill>
                          <a:effectLst/>
                        </a:rPr>
                        <a:t>2%</a:t>
                      </a:r>
                      <a:endParaRPr lang="en-US" sz="1200" dirty="0">
                        <a:solidFill>
                          <a:schemeClr val="tx1"/>
                        </a:solidFill>
                        <a:effectLst/>
                        <a:latin typeface="Arial"/>
                        <a:ea typeface="Times New Roman"/>
                        <a:cs typeface="Times New Roman"/>
                      </a:endParaRPr>
                    </a:p>
                  </a:txBody>
                  <a:tcPr marL="68580" marR="68580" marT="0" marB="0" anchor="ctr"/>
                </a:tc>
              </a:tr>
              <a:tr h="360040">
                <a:tc>
                  <a:txBody>
                    <a:bodyPr/>
                    <a:lstStyle/>
                    <a:p>
                      <a:pPr marL="0" marR="0" algn="l">
                        <a:spcBef>
                          <a:spcPts val="200"/>
                        </a:spcBef>
                        <a:spcAft>
                          <a:spcPts val="200"/>
                        </a:spcAft>
                      </a:pPr>
                      <a:r>
                        <a:rPr lang="mn-MN" sz="1200">
                          <a:solidFill>
                            <a:schemeClr val="tx1"/>
                          </a:solidFill>
                          <a:effectLst/>
                        </a:rPr>
                        <a:t>Бусад</a:t>
                      </a:r>
                      <a:endParaRPr lang="en-US" sz="1200">
                        <a:solidFill>
                          <a:schemeClr val="tx1"/>
                        </a:solidFill>
                        <a:effectLst/>
                        <a:latin typeface="Arial"/>
                        <a:ea typeface="Times New Roman"/>
                        <a:cs typeface="Times New Roman"/>
                      </a:endParaRPr>
                    </a:p>
                  </a:txBody>
                  <a:tcPr marL="68580" marR="68580" marT="0" marB="0" anchor="b"/>
                </a:tc>
                <a:tc>
                  <a:txBody>
                    <a:bodyPr/>
                    <a:lstStyle/>
                    <a:p>
                      <a:pPr marL="0" marR="111125" algn="r">
                        <a:spcBef>
                          <a:spcPts val="200"/>
                        </a:spcBef>
                        <a:spcAft>
                          <a:spcPts val="200"/>
                        </a:spcAft>
                      </a:pPr>
                      <a:r>
                        <a:rPr lang="en-GB" sz="1200">
                          <a:solidFill>
                            <a:schemeClr val="tx1"/>
                          </a:solidFill>
                          <a:effectLst/>
                        </a:rPr>
                        <a:t>7,023,093</a:t>
                      </a:r>
                      <a:endParaRPr lang="en-US" sz="1200">
                        <a:solidFill>
                          <a:schemeClr val="tx1"/>
                        </a:solidFill>
                        <a:effectLst/>
                        <a:latin typeface="Arial"/>
                        <a:ea typeface="Times New Roman"/>
                        <a:cs typeface="Times New Roman"/>
                      </a:endParaRPr>
                    </a:p>
                  </a:txBody>
                  <a:tcPr marL="68580" marR="68580" marT="0" marB="0" anchor="ctr"/>
                </a:tc>
                <a:tc>
                  <a:txBody>
                    <a:bodyPr/>
                    <a:lstStyle/>
                    <a:p>
                      <a:pPr marL="0" marR="20955" algn="r">
                        <a:spcBef>
                          <a:spcPts val="200"/>
                        </a:spcBef>
                        <a:spcAft>
                          <a:spcPts val="200"/>
                        </a:spcAft>
                      </a:pPr>
                      <a:r>
                        <a:rPr lang="en-GB" sz="1200" dirty="0">
                          <a:solidFill>
                            <a:schemeClr val="tx1"/>
                          </a:solidFill>
                          <a:effectLst/>
                        </a:rPr>
                        <a:t>8%</a:t>
                      </a:r>
                      <a:endParaRPr lang="en-US" sz="1200" dirty="0">
                        <a:solidFill>
                          <a:schemeClr val="tx1"/>
                        </a:solidFill>
                        <a:effectLst/>
                        <a:latin typeface="Arial"/>
                        <a:ea typeface="Times New Roman"/>
                        <a:cs typeface="Times New Roman"/>
                      </a:endParaRPr>
                    </a:p>
                  </a:txBody>
                  <a:tcPr marL="68580" marR="68580" marT="0" marB="0" anchor="ctr"/>
                </a:tc>
              </a:tr>
              <a:tr h="360040">
                <a:tc>
                  <a:txBody>
                    <a:bodyPr/>
                    <a:lstStyle/>
                    <a:p>
                      <a:pPr marL="0" marR="0" algn="ctr">
                        <a:spcBef>
                          <a:spcPts val="200"/>
                        </a:spcBef>
                        <a:spcAft>
                          <a:spcPts val="200"/>
                        </a:spcAft>
                      </a:pPr>
                      <a:r>
                        <a:rPr lang="mn-MN" sz="1200">
                          <a:solidFill>
                            <a:schemeClr val="tx1"/>
                          </a:solidFill>
                          <a:effectLst/>
                        </a:rPr>
                        <a:t>Нийт</a:t>
                      </a:r>
                      <a:endParaRPr lang="en-US" sz="1200">
                        <a:solidFill>
                          <a:schemeClr val="tx1"/>
                        </a:solidFill>
                        <a:effectLst/>
                        <a:latin typeface="Arial"/>
                        <a:ea typeface="Times New Roman"/>
                        <a:cs typeface="Times New Roman"/>
                      </a:endParaRPr>
                    </a:p>
                  </a:txBody>
                  <a:tcPr marL="68580" marR="68580" marT="0" marB="0" anchor="b"/>
                </a:tc>
                <a:tc>
                  <a:txBody>
                    <a:bodyPr/>
                    <a:lstStyle/>
                    <a:p>
                      <a:pPr marL="0" marR="111125" algn="r">
                        <a:spcBef>
                          <a:spcPts val="200"/>
                        </a:spcBef>
                        <a:spcAft>
                          <a:spcPts val="200"/>
                        </a:spcAft>
                      </a:pPr>
                      <a:r>
                        <a:rPr lang="en-GB" sz="1200">
                          <a:solidFill>
                            <a:schemeClr val="tx1"/>
                          </a:solidFill>
                          <a:effectLst/>
                        </a:rPr>
                        <a:t>92,841,103</a:t>
                      </a:r>
                      <a:endParaRPr lang="en-US" sz="1200">
                        <a:solidFill>
                          <a:schemeClr val="tx1"/>
                        </a:solidFill>
                        <a:effectLst/>
                        <a:latin typeface="Arial"/>
                        <a:ea typeface="Times New Roman"/>
                        <a:cs typeface="Times New Roman"/>
                      </a:endParaRPr>
                    </a:p>
                  </a:txBody>
                  <a:tcPr marL="68580" marR="68580" marT="0" marB="0" anchor="b"/>
                </a:tc>
                <a:tc>
                  <a:txBody>
                    <a:bodyPr/>
                    <a:lstStyle/>
                    <a:p>
                      <a:pPr marL="0" marR="20955" algn="r">
                        <a:spcBef>
                          <a:spcPts val="200"/>
                        </a:spcBef>
                        <a:spcAft>
                          <a:spcPts val="200"/>
                        </a:spcAft>
                      </a:pPr>
                      <a:r>
                        <a:rPr lang="en-GB" sz="1200" dirty="0">
                          <a:solidFill>
                            <a:schemeClr val="tx1"/>
                          </a:solidFill>
                          <a:effectLst/>
                        </a:rPr>
                        <a:t>100%</a:t>
                      </a:r>
                      <a:endParaRPr lang="en-US" sz="1200" dirty="0">
                        <a:solidFill>
                          <a:schemeClr val="tx1"/>
                        </a:solidFill>
                        <a:effectLst/>
                        <a:latin typeface="Arial"/>
                        <a:ea typeface="Times New Roman"/>
                        <a:cs typeface="Times New Roman"/>
                      </a:endParaRPr>
                    </a:p>
                  </a:txBody>
                  <a:tcPr marL="68580" marR="68580" marT="0" marB="0" anchor="b"/>
                </a:tc>
              </a:tr>
            </a:tbl>
          </a:graphicData>
        </a:graphic>
      </p:graphicFrame>
      <p:graphicFrame>
        <p:nvGraphicFramePr>
          <p:cNvPr id="10" name="Chart 9"/>
          <p:cNvGraphicFramePr/>
          <p:nvPr>
            <p:extLst>
              <p:ext uri="{D42A27DB-BD31-4B8C-83A1-F6EECF244321}">
                <p14:modId xmlns:p14="http://schemas.microsoft.com/office/powerpoint/2010/main" xmlns="" val="1376825396"/>
              </p:ext>
            </p:extLst>
          </p:nvPr>
        </p:nvGraphicFramePr>
        <p:xfrm>
          <a:off x="4139952" y="2276872"/>
          <a:ext cx="4896544" cy="36004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xmlns="" val="1670741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Нэгтгэл тайлангийн үр дүн</a:t>
            </a:r>
            <a:endParaRPr lang="en-GB" sz="2000" dirty="0" smtClean="0"/>
          </a:p>
        </p:txBody>
      </p:sp>
      <p:sp>
        <p:nvSpPr>
          <p:cNvPr id="54275" name="Rectangle 3"/>
          <p:cNvSpPr>
            <a:spLocks noGrp="1" noChangeArrowheads="1"/>
          </p:cNvSpPr>
          <p:nvPr>
            <p:ph type="body" idx="1"/>
          </p:nvPr>
        </p:nvSpPr>
        <p:spPr>
          <a:xfrm>
            <a:off x="395536" y="1556792"/>
            <a:ext cx="8352928" cy="4104456"/>
          </a:xfrm>
        </p:spPr>
        <p:txBody>
          <a:bodyPr/>
          <a:lstStyle/>
          <a:p>
            <a:pPr>
              <a:lnSpc>
                <a:spcPct val="100000"/>
              </a:lnSpc>
              <a:spcBef>
                <a:spcPts val="0"/>
              </a:spcBef>
              <a:spcAft>
                <a:spcPts val="900"/>
              </a:spcAft>
            </a:pPr>
            <a:r>
              <a:rPr lang="mn-MN" sz="1600" b="1" u="sng" dirty="0" smtClean="0"/>
              <a:t>Хандив дэмжлэг хүлээн авагчаар</a:t>
            </a: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15</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Image 6"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graphicFrame>
        <p:nvGraphicFramePr>
          <p:cNvPr id="3" name="Table 2"/>
          <p:cNvGraphicFramePr>
            <a:graphicFrameLocks noGrp="1"/>
          </p:cNvGraphicFramePr>
          <p:nvPr>
            <p:extLst>
              <p:ext uri="{D42A27DB-BD31-4B8C-83A1-F6EECF244321}">
                <p14:modId xmlns:p14="http://schemas.microsoft.com/office/powerpoint/2010/main" xmlns="" val="2589309158"/>
              </p:ext>
            </p:extLst>
          </p:nvPr>
        </p:nvGraphicFramePr>
        <p:xfrm>
          <a:off x="439593" y="2420888"/>
          <a:ext cx="3484335" cy="2474520"/>
        </p:xfrm>
        <a:graphic>
          <a:graphicData uri="http://schemas.openxmlformats.org/drawingml/2006/table">
            <a:tbl>
              <a:tblPr firstRow="1" firstCol="1" bandRow="1">
                <a:tableStyleId>{5C22544A-7EE6-4342-B048-85BDC9FD1C3A}</a:tableStyleId>
              </a:tblPr>
              <a:tblGrid>
                <a:gridCol w="1828151"/>
                <a:gridCol w="1008112"/>
                <a:gridCol w="648072"/>
              </a:tblGrid>
              <a:tr h="432048">
                <a:tc>
                  <a:txBody>
                    <a:bodyPr/>
                    <a:lstStyle/>
                    <a:p>
                      <a:pPr marL="36195" marR="36195" algn="just">
                        <a:spcBef>
                          <a:spcPts val="200"/>
                        </a:spcBef>
                        <a:spcAft>
                          <a:spcPts val="200"/>
                        </a:spcAft>
                      </a:pPr>
                      <a:r>
                        <a:rPr lang="mn-MN" sz="1200" dirty="0">
                          <a:solidFill>
                            <a:schemeClr val="tx1"/>
                          </a:solidFill>
                          <a:effectLst/>
                        </a:rPr>
                        <a:t>Хүлээн авагч</a:t>
                      </a:r>
                      <a:endParaRPr lang="en-US" sz="1200" dirty="0">
                        <a:solidFill>
                          <a:schemeClr val="tx1"/>
                        </a:solidFill>
                        <a:effectLst/>
                        <a:latin typeface="Arial"/>
                        <a:ea typeface="Times New Roman"/>
                        <a:cs typeface="Times New Roman"/>
                      </a:endParaRPr>
                    </a:p>
                  </a:txBody>
                  <a:tcPr marL="0" marR="0" marT="0" marB="0" anchor="ctr"/>
                </a:tc>
                <a:tc>
                  <a:txBody>
                    <a:bodyPr/>
                    <a:lstStyle/>
                    <a:p>
                      <a:pPr marL="36195" marR="36195" algn="ctr">
                        <a:spcBef>
                          <a:spcPts val="200"/>
                        </a:spcBef>
                        <a:spcAft>
                          <a:spcPts val="200"/>
                        </a:spcAft>
                      </a:pPr>
                      <a:r>
                        <a:rPr lang="mn-MN" sz="1200" dirty="0">
                          <a:solidFill>
                            <a:schemeClr val="tx1"/>
                          </a:solidFill>
                          <a:effectLst/>
                        </a:rPr>
                        <a:t>Компанийн төлсөн дүн </a:t>
                      </a:r>
                      <a:r>
                        <a:rPr lang="en-US" sz="1200" dirty="0">
                          <a:solidFill>
                            <a:schemeClr val="tx1"/>
                          </a:solidFill>
                          <a:effectLst/>
                        </a:rPr>
                        <a:t>(</a:t>
                      </a:r>
                      <a:r>
                        <a:rPr lang="mn-MN" sz="1200" dirty="0">
                          <a:solidFill>
                            <a:schemeClr val="tx1"/>
                          </a:solidFill>
                          <a:effectLst/>
                        </a:rPr>
                        <a:t>мянган төгрөг</a:t>
                      </a:r>
                      <a:r>
                        <a:rPr lang="en-US" sz="1200" dirty="0">
                          <a:solidFill>
                            <a:schemeClr val="tx1"/>
                          </a:solidFill>
                          <a:effectLst/>
                        </a:rPr>
                        <a:t>)</a:t>
                      </a:r>
                      <a:endParaRPr lang="en-US" sz="1200" dirty="0">
                        <a:solidFill>
                          <a:schemeClr val="tx1"/>
                        </a:solidFill>
                        <a:effectLst/>
                        <a:latin typeface="Arial"/>
                        <a:ea typeface="Times New Roman"/>
                        <a:cs typeface="Times New Roman"/>
                      </a:endParaRPr>
                    </a:p>
                  </a:txBody>
                  <a:tcPr marL="0" marR="0" marT="0" marB="0" anchor="ctr"/>
                </a:tc>
                <a:tc>
                  <a:txBody>
                    <a:bodyPr/>
                    <a:lstStyle/>
                    <a:p>
                      <a:pPr marL="36195" marR="36195" algn="ctr">
                        <a:spcBef>
                          <a:spcPts val="200"/>
                        </a:spcBef>
                        <a:spcAft>
                          <a:spcPts val="200"/>
                        </a:spcAft>
                      </a:pPr>
                      <a:r>
                        <a:rPr lang="mn-MN" sz="1200" dirty="0">
                          <a:solidFill>
                            <a:schemeClr val="tx1"/>
                          </a:solidFill>
                          <a:effectLst/>
                        </a:rPr>
                        <a:t>Төлбөрийн эзлэх хувь</a:t>
                      </a:r>
                      <a:endParaRPr lang="en-US" sz="1200" dirty="0">
                        <a:solidFill>
                          <a:schemeClr val="tx1"/>
                        </a:solidFill>
                        <a:effectLst/>
                        <a:latin typeface="Arial"/>
                        <a:ea typeface="Times New Roman"/>
                        <a:cs typeface="Times New Roman"/>
                      </a:endParaRPr>
                    </a:p>
                  </a:txBody>
                  <a:tcPr marL="0" marR="0" marT="0" marB="0" anchor="ctr"/>
                </a:tc>
              </a:tr>
              <a:tr h="276592">
                <a:tc>
                  <a:txBody>
                    <a:bodyPr/>
                    <a:lstStyle/>
                    <a:p>
                      <a:pPr marL="0" marR="36195" algn="just">
                        <a:spcBef>
                          <a:spcPts val="200"/>
                        </a:spcBef>
                        <a:spcAft>
                          <a:spcPts val="200"/>
                        </a:spcAft>
                      </a:pPr>
                      <a:r>
                        <a:rPr lang="mn-MN" sz="1200">
                          <a:solidFill>
                            <a:schemeClr val="tx1"/>
                          </a:solidFill>
                          <a:effectLst/>
                        </a:rPr>
                        <a:t>Эрүүл мэндийн яам</a:t>
                      </a:r>
                      <a:endParaRPr lang="en-US" sz="1200">
                        <a:solidFill>
                          <a:schemeClr val="tx1"/>
                        </a:solidFill>
                        <a:effectLst/>
                        <a:latin typeface="Arial"/>
                        <a:ea typeface="Times New Roman"/>
                        <a:cs typeface="Times New Roman"/>
                      </a:endParaRPr>
                    </a:p>
                  </a:txBody>
                  <a:tcPr marL="0" marR="0" marT="0" marB="0" anchor="b"/>
                </a:tc>
                <a:tc>
                  <a:txBody>
                    <a:bodyPr/>
                    <a:lstStyle/>
                    <a:p>
                      <a:pPr marL="36195" marR="170180" algn="r">
                        <a:spcBef>
                          <a:spcPts val="200"/>
                        </a:spcBef>
                        <a:spcAft>
                          <a:spcPts val="200"/>
                        </a:spcAft>
                      </a:pPr>
                      <a:r>
                        <a:rPr lang="en-GB" sz="1200" dirty="0">
                          <a:solidFill>
                            <a:schemeClr val="tx1"/>
                          </a:solidFill>
                          <a:effectLst/>
                        </a:rPr>
                        <a:t>5,696,028</a:t>
                      </a:r>
                      <a:endParaRPr lang="en-US" sz="1200" dirty="0">
                        <a:solidFill>
                          <a:schemeClr val="tx1"/>
                        </a:solidFill>
                        <a:effectLst/>
                        <a:latin typeface="Arial"/>
                        <a:ea typeface="Times New Roman"/>
                        <a:cs typeface="Times New Roman"/>
                      </a:endParaRPr>
                    </a:p>
                  </a:txBody>
                  <a:tcPr marL="0" marR="0" marT="0" marB="0" anchor="b"/>
                </a:tc>
                <a:tc>
                  <a:txBody>
                    <a:bodyPr/>
                    <a:lstStyle/>
                    <a:p>
                      <a:pPr marL="36195" marR="36195" algn="r">
                        <a:spcBef>
                          <a:spcPts val="200"/>
                        </a:spcBef>
                        <a:spcAft>
                          <a:spcPts val="200"/>
                        </a:spcAft>
                      </a:pPr>
                      <a:r>
                        <a:rPr lang="en-GB" sz="1200" dirty="0">
                          <a:solidFill>
                            <a:schemeClr val="tx1"/>
                          </a:solidFill>
                          <a:effectLst/>
                        </a:rPr>
                        <a:t>39%</a:t>
                      </a:r>
                      <a:endParaRPr lang="en-US" sz="1200" dirty="0">
                        <a:solidFill>
                          <a:schemeClr val="tx1"/>
                        </a:solidFill>
                        <a:effectLst/>
                        <a:latin typeface="Arial"/>
                        <a:ea typeface="Times New Roman"/>
                        <a:cs typeface="Times New Roman"/>
                      </a:endParaRPr>
                    </a:p>
                  </a:txBody>
                  <a:tcPr marL="0" marR="0" marT="0" marB="0" anchor="b"/>
                </a:tc>
              </a:tr>
              <a:tr h="276592">
                <a:tc>
                  <a:txBody>
                    <a:bodyPr/>
                    <a:lstStyle/>
                    <a:p>
                      <a:pPr marL="0" marR="36195" algn="just">
                        <a:spcBef>
                          <a:spcPts val="200"/>
                        </a:spcBef>
                        <a:spcAft>
                          <a:spcPts val="200"/>
                        </a:spcAft>
                      </a:pPr>
                      <a:r>
                        <a:rPr lang="mn-MN" sz="1200" dirty="0">
                          <a:solidFill>
                            <a:schemeClr val="tx1"/>
                          </a:solidFill>
                          <a:effectLst/>
                        </a:rPr>
                        <a:t>Өмнөговь аймаг</a:t>
                      </a:r>
                      <a:endParaRPr lang="en-US" sz="1200" dirty="0">
                        <a:solidFill>
                          <a:schemeClr val="tx1"/>
                        </a:solidFill>
                        <a:effectLst/>
                        <a:latin typeface="Arial"/>
                        <a:ea typeface="Times New Roman"/>
                        <a:cs typeface="Times New Roman"/>
                      </a:endParaRPr>
                    </a:p>
                  </a:txBody>
                  <a:tcPr marL="0" marR="0" marT="0" marB="0" anchor="b"/>
                </a:tc>
                <a:tc>
                  <a:txBody>
                    <a:bodyPr/>
                    <a:lstStyle/>
                    <a:p>
                      <a:pPr marL="36195" marR="170180" algn="r">
                        <a:spcBef>
                          <a:spcPts val="200"/>
                        </a:spcBef>
                        <a:spcAft>
                          <a:spcPts val="200"/>
                        </a:spcAft>
                      </a:pPr>
                      <a:r>
                        <a:rPr lang="fr-FR" sz="1200" dirty="0">
                          <a:solidFill>
                            <a:schemeClr val="tx1"/>
                          </a:solidFill>
                          <a:effectLst/>
                        </a:rPr>
                        <a:t>3,863,259</a:t>
                      </a:r>
                      <a:endParaRPr lang="en-US" sz="1200" dirty="0">
                        <a:solidFill>
                          <a:schemeClr val="tx1"/>
                        </a:solidFill>
                        <a:effectLst/>
                        <a:latin typeface="Arial"/>
                        <a:ea typeface="Times New Roman"/>
                        <a:cs typeface="Times New Roman"/>
                      </a:endParaRPr>
                    </a:p>
                  </a:txBody>
                  <a:tcPr marL="0" marR="0" marT="0" marB="0" anchor="b"/>
                </a:tc>
                <a:tc>
                  <a:txBody>
                    <a:bodyPr/>
                    <a:lstStyle/>
                    <a:p>
                      <a:pPr marL="36195" marR="36195" algn="r">
                        <a:spcBef>
                          <a:spcPts val="200"/>
                        </a:spcBef>
                        <a:spcAft>
                          <a:spcPts val="200"/>
                        </a:spcAft>
                      </a:pPr>
                      <a:r>
                        <a:rPr lang="fr-FR" sz="1200" dirty="0">
                          <a:solidFill>
                            <a:schemeClr val="tx1"/>
                          </a:solidFill>
                          <a:effectLst/>
                        </a:rPr>
                        <a:t>27%</a:t>
                      </a:r>
                      <a:endParaRPr lang="en-US" sz="1200" dirty="0">
                        <a:solidFill>
                          <a:schemeClr val="tx1"/>
                        </a:solidFill>
                        <a:effectLst/>
                        <a:latin typeface="Arial"/>
                        <a:ea typeface="Times New Roman"/>
                        <a:cs typeface="Times New Roman"/>
                      </a:endParaRPr>
                    </a:p>
                  </a:txBody>
                  <a:tcPr marL="0" marR="0" marT="0" marB="0" anchor="b"/>
                </a:tc>
              </a:tr>
              <a:tr h="348600">
                <a:tc>
                  <a:txBody>
                    <a:bodyPr/>
                    <a:lstStyle/>
                    <a:p>
                      <a:pPr marL="0" marR="36195" algn="just">
                        <a:spcBef>
                          <a:spcPts val="200"/>
                        </a:spcBef>
                        <a:spcAft>
                          <a:spcPts val="200"/>
                        </a:spcAft>
                      </a:pPr>
                      <a:r>
                        <a:rPr lang="mn-MN" sz="1200" dirty="0">
                          <a:solidFill>
                            <a:schemeClr val="tx1"/>
                          </a:solidFill>
                          <a:effectLst/>
                        </a:rPr>
                        <a:t>Ховд аймаг</a:t>
                      </a:r>
                      <a:endParaRPr lang="en-US" sz="1200" dirty="0">
                        <a:solidFill>
                          <a:schemeClr val="tx1"/>
                        </a:solidFill>
                        <a:effectLst/>
                        <a:latin typeface="Arial"/>
                        <a:ea typeface="Times New Roman"/>
                        <a:cs typeface="Times New Roman"/>
                      </a:endParaRPr>
                    </a:p>
                  </a:txBody>
                  <a:tcPr marL="0" marR="0" marT="0" marB="0" anchor="b"/>
                </a:tc>
                <a:tc>
                  <a:txBody>
                    <a:bodyPr/>
                    <a:lstStyle/>
                    <a:p>
                      <a:pPr marL="36195" marR="170180" algn="r">
                        <a:spcBef>
                          <a:spcPts val="200"/>
                        </a:spcBef>
                        <a:spcAft>
                          <a:spcPts val="200"/>
                        </a:spcAft>
                      </a:pPr>
                      <a:r>
                        <a:rPr lang="fr-FR" sz="1200" dirty="0">
                          <a:solidFill>
                            <a:schemeClr val="tx1"/>
                          </a:solidFill>
                          <a:effectLst/>
                        </a:rPr>
                        <a:t>1,133,052</a:t>
                      </a:r>
                      <a:endParaRPr lang="en-US" sz="1200" dirty="0">
                        <a:solidFill>
                          <a:schemeClr val="tx1"/>
                        </a:solidFill>
                        <a:effectLst/>
                        <a:latin typeface="Arial"/>
                        <a:ea typeface="Times New Roman"/>
                        <a:cs typeface="Times New Roman"/>
                      </a:endParaRPr>
                    </a:p>
                  </a:txBody>
                  <a:tcPr marL="0" marR="0" marT="0" marB="0" anchor="b"/>
                </a:tc>
                <a:tc>
                  <a:txBody>
                    <a:bodyPr/>
                    <a:lstStyle/>
                    <a:p>
                      <a:pPr marL="36195" marR="36195" algn="r">
                        <a:spcBef>
                          <a:spcPts val="200"/>
                        </a:spcBef>
                        <a:spcAft>
                          <a:spcPts val="200"/>
                        </a:spcAft>
                      </a:pPr>
                      <a:r>
                        <a:rPr lang="fr-FR" sz="1200" dirty="0">
                          <a:solidFill>
                            <a:schemeClr val="tx1"/>
                          </a:solidFill>
                          <a:effectLst/>
                        </a:rPr>
                        <a:t>8%</a:t>
                      </a:r>
                      <a:endParaRPr lang="en-US" sz="1200" dirty="0">
                        <a:solidFill>
                          <a:schemeClr val="tx1"/>
                        </a:solidFill>
                        <a:effectLst/>
                        <a:latin typeface="Arial"/>
                        <a:ea typeface="Times New Roman"/>
                        <a:cs typeface="Times New Roman"/>
                      </a:endParaRPr>
                    </a:p>
                  </a:txBody>
                  <a:tcPr marL="0" marR="0" marT="0" marB="0" anchor="b"/>
                </a:tc>
              </a:tr>
              <a:tr h="276592">
                <a:tc>
                  <a:txBody>
                    <a:bodyPr/>
                    <a:lstStyle/>
                    <a:p>
                      <a:pPr marL="0" marR="36195" algn="just">
                        <a:spcBef>
                          <a:spcPts val="200"/>
                        </a:spcBef>
                        <a:spcAft>
                          <a:spcPts val="200"/>
                        </a:spcAft>
                      </a:pPr>
                      <a:r>
                        <a:rPr lang="mn-MN" sz="1200">
                          <a:solidFill>
                            <a:schemeClr val="tx1"/>
                          </a:solidFill>
                          <a:effectLst/>
                        </a:rPr>
                        <a:t>Сэлэнгэ аймаг</a:t>
                      </a:r>
                      <a:endParaRPr lang="en-US" sz="1200">
                        <a:solidFill>
                          <a:schemeClr val="tx1"/>
                        </a:solidFill>
                        <a:effectLst/>
                        <a:latin typeface="Arial"/>
                        <a:ea typeface="Times New Roman"/>
                        <a:cs typeface="Times New Roman"/>
                      </a:endParaRPr>
                    </a:p>
                  </a:txBody>
                  <a:tcPr marL="0" marR="0" marT="0" marB="0" anchor="b"/>
                </a:tc>
                <a:tc>
                  <a:txBody>
                    <a:bodyPr/>
                    <a:lstStyle/>
                    <a:p>
                      <a:pPr marL="36195" marR="170180" algn="r">
                        <a:spcBef>
                          <a:spcPts val="200"/>
                        </a:spcBef>
                        <a:spcAft>
                          <a:spcPts val="200"/>
                        </a:spcAft>
                      </a:pPr>
                      <a:r>
                        <a:rPr lang="fr-FR" sz="1200">
                          <a:solidFill>
                            <a:schemeClr val="tx1"/>
                          </a:solidFill>
                          <a:effectLst/>
                        </a:rPr>
                        <a:t>1,125,784</a:t>
                      </a:r>
                      <a:endParaRPr lang="en-US" sz="1200">
                        <a:solidFill>
                          <a:schemeClr val="tx1"/>
                        </a:solidFill>
                        <a:effectLst/>
                        <a:latin typeface="Arial"/>
                        <a:ea typeface="Times New Roman"/>
                        <a:cs typeface="Times New Roman"/>
                      </a:endParaRPr>
                    </a:p>
                  </a:txBody>
                  <a:tcPr marL="0" marR="0" marT="0" marB="0" anchor="b"/>
                </a:tc>
                <a:tc>
                  <a:txBody>
                    <a:bodyPr/>
                    <a:lstStyle/>
                    <a:p>
                      <a:pPr marL="36195" marR="36195" algn="r">
                        <a:spcBef>
                          <a:spcPts val="200"/>
                        </a:spcBef>
                        <a:spcAft>
                          <a:spcPts val="200"/>
                        </a:spcAft>
                      </a:pPr>
                      <a:r>
                        <a:rPr lang="fr-FR" sz="1200" dirty="0">
                          <a:solidFill>
                            <a:schemeClr val="tx1"/>
                          </a:solidFill>
                          <a:effectLst/>
                        </a:rPr>
                        <a:t>8%</a:t>
                      </a:r>
                      <a:endParaRPr lang="en-US" sz="1200" dirty="0">
                        <a:solidFill>
                          <a:schemeClr val="tx1"/>
                        </a:solidFill>
                        <a:effectLst/>
                        <a:latin typeface="Arial"/>
                        <a:ea typeface="Times New Roman"/>
                        <a:cs typeface="Times New Roman"/>
                      </a:endParaRPr>
                    </a:p>
                  </a:txBody>
                  <a:tcPr marL="0" marR="0" marT="0" marB="0" anchor="b"/>
                </a:tc>
              </a:tr>
              <a:tr h="348600">
                <a:tc>
                  <a:txBody>
                    <a:bodyPr/>
                    <a:lstStyle/>
                    <a:p>
                      <a:pPr marL="0" marR="36195" algn="just">
                        <a:spcBef>
                          <a:spcPts val="200"/>
                        </a:spcBef>
                        <a:spcAft>
                          <a:spcPts val="200"/>
                        </a:spcAft>
                      </a:pPr>
                      <a:r>
                        <a:rPr lang="mn-MN" sz="1200">
                          <a:solidFill>
                            <a:schemeClr val="tx1"/>
                          </a:solidFill>
                          <a:effectLst/>
                        </a:rPr>
                        <a:t>Бусад</a:t>
                      </a:r>
                      <a:endParaRPr lang="en-US" sz="1200">
                        <a:solidFill>
                          <a:schemeClr val="tx1"/>
                        </a:solidFill>
                        <a:effectLst/>
                        <a:latin typeface="Arial"/>
                        <a:ea typeface="Times New Roman"/>
                        <a:cs typeface="Times New Roman"/>
                      </a:endParaRPr>
                    </a:p>
                  </a:txBody>
                  <a:tcPr marL="0" marR="0" marT="0" marB="0" anchor="b"/>
                </a:tc>
                <a:tc>
                  <a:txBody>
                    <a:bodyPr/>
                    <a:lstStyle/>
                    <a:p>
                      <a:pPr marL="36195" marR="170180" algn="r">
                        <a:spcBef>
                          <a:spcPts val="200"/>
                        </a:spcBef>
                        <a:spcAft>
                          <a:spcPts val="200"/>
                        </a:spcAft>
                      </a:pPr>
                      <a:r>
                        <a:rPr lang="fr-FR" sz="1200">
                          <a:solidFill>
                            <a:schemeClr val="tx1"/>
                          </a:solidFill>
                          <a:effectLst/>
                        </a:rPr>
                        <a:t>2,700,753</a:t>
                      </a:r>
                      <a:endParaRPr lang="en-US" sz="1200">
                        <a:solidFill>
                          <a:schemeClr val="tx1"/>
                        </a:solidFill>
                        <a:effectLst/>
                        <a:latin typeface="Arial"/>
                        <a:ea typeface="Times New Roman"/>
                        <a:cs typeface="Times New Roman"/>
                      </a:endParaRPr>
                    </a:p>
                  </a:txBody>
                  <a:tcPr marL="0" marR="0" marT="0" marB="0" anchor="b"/>
                </a:tc>
                <a:tc>
                  <a:txBody>
                    <a:bodyPr/>
                    <a:lstStyle/>
                    <a:p>
                      <a:pPr marL="36195" marR="36195" algn="r">
                        <a:spcBef>
                          <a:spcPts val="200"/>
                        </a:spcBef>
                        <a:spcAft>
                          <a:spcPts val="200"/>
                        </a:spcAft>
                      </a:pPr>
                      <a:r>
                        <a:rPr lang="fr-FR" sz="1200" dirty="0">
                          <a:solidFill>
                            <a:schemeClr val="tx1"/>
                          </a:solidFill>
                          <a:effectLst/>
                        </a:rPr>
                        <a:t>18%</a:t>
                      </a:r>
                      <a:endParaRPr lang="en-US" sz="1200" dirty="0">
                        <a:solidFill>
                          <a:schemeClr val="tx1"/>
                        </a:solidFill>
                        <a:effectLst/>
                        <a:latin typeface="Arial"/>
                        <a:ea typeface="Times New Roman"/>
                        <a:cs typeface="Times New Roman"/>
                      </a:endParaRPr>
                    </a:p>
                  </a:txBody>
                  <a:tcPr marL="0" marR="0" marT="0" marB="0" anchor="b"/>
                </a:tc>
              </a:tr>
              <a:tr h="216024">
                <a:tc>
                  <a:txBody>
                    <a:bodyPr/>
                    <a:lstStyle/>
                    <a:p>
                      <a:pPr marL="36195" marR="36195" algn="ctr">
                        <a:spcBef>
                          <a:spcPts val="200"/>
                        </a:spcBef>
                        <a:spcAft>
                          <a:spcPts val="200"/>
                        </a:spcAft>
                      </a:pPr>
                      <a:r>
                        <a:rPr lang="mn-MN" sz="1200">
                          <a:solidFill>
                            <a:schemeClr val="tx1"/>
                          </a:solidFill>
                          <a:effectLst/>
                        </a:rPr>
                        <a:t>Нийт</a:t>
                      </a:r>
                      <a:endParaRPr lang="en-US" sz="1200">
                        <a:solidFill>
                          <a:schemeClr val="tx1"/>
                        </a:solidFill>
                        <a:effectLst/>
                        <a:latin typeface="Arial"/>
                        <a:ea typeface="Times New Roman"/>
                        <a:cs typeface="Times New Roman"/>
                      </a:endParaRPr>
                    </a:p>
                  </a:txBody>
                  <a:tcPr marL="0" marR="0" marT="0" marB="0" anchor="b"/>
                </a:tc>
                <a:tc>
                  <a:txBody>
                    <a:bodyPr/>
                    <a:lstStyle/>
                    <a:p>
                      <a:pPr marL="36195" marR="170180" algn="r">
                        <a:spcBef>
                          <a:spcPts val="200"/>
                        </a:spcBef>
                        <a:spcAft>
                          <a:spcPts val="200"/>
                        </a:spcAft>
                      </a:pPr>
                      <a:r>
                        <a:rPr lang="fr-FR" sz="1200">
                          <a:solidFill>
                            <a:schemeClr val="tx1"/>
                          </a:solidFill>
                          <a:effectLst/>
                        </a:rPr>
                        <a:t>14,518,876</a:t>
                      </a:r>
                      <a:endParaRPr lang="en-US" sz="1200">
                        <a:solidFill>
                          <a:schemeClr val="tx1"/>
                        </a:solidFill>
                        <a:effectLst/>
                        <a:latin typeface="Arial"/>
                        <a:ea typeface="Times New Roman"/>
                        <a:cs typeface="Times New Roman"/>
                      </a:endParaRPr>
                    </a:p>
                  </a:txBody>
                  <a:tcPr marL="0" marR="0" marT="0" marB="0" anchor="b"/>
                </a:tc>
                <a:tc>
                  <a:txBody>
                    <a:bodyPr/>
                    <a:lstStyle/>
                    <a:p>
                      <a:pPr marL="36195" marR="36195" algn="r">
                        <a:spcBef>
                          <a:spcPts val="200"/>
                        </a:spcBef>
                        <a:spcAft>
                          <a:spcPts val="200"/>
                        </a:spcAft>
                      </a:pPr>
                      <a:r>
                        <a:rPr lang="fr-FR" sz="1200" dirty="0">
                          <a:solidFill>
                            <a:schemeClr val="tx1"/>
                          </a:solidFill>
                          <a:effectLst/>
                        </a:rPr>
                        <a:t>100%</a:t>
                      </a:r>
                      <a:endParaRPr lang="en-US" sz="1200" dirty="0">
                        <a:solidFill>
                          <a:schemeClr val="tx1"/>
                        </a:solidFill>
                        <a:effectLst/>
                        <a:latin typeface="Arial"/>
                        <a:ea typeface="Times New Roman"/>
                        <a:cs typeface="Times New Roman"/>
                      </a:endParaRPr>
                    </a:p>
                  </a:txBody>
                  <a:tcPr marL="0" marR="0" marT="0" marB="0" anchor="b"/>
                </a:tc>
              </a:tr>
            </a:tbl>
          </a:graphicData>
        </a:graphic>
      </p:graphicFrame>
      <p:graphicFrame>
        <p:nvGraphicFramePr>
          <p:cNvPr id="11" name="Chart 10"/>
          <p:cNvGraphicFramePr/>
          <p:nvPr>
            <p:extLst>
              <p:ext uri="{D42A27DB-BD31-4B8C-83A1-F6EECF244321}">
                <p14:modId xmlns:p14="http://schemas.microsoft.com/office/powerpoint/2010/main" xmlns="" val="162883161"/>
              </p:ext>
            </p:extLst>
          </p:nvPr>
        </p:nvGraphicFramePr>
        <p:xfrm>
          <a:off x="4355976" y="2276872"/>
          <a:ext cx="4248472" cy="345638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xmlns="" val="41816401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marL="542925" indent="-361950">
              <a:lnSpc>
                <a:spcPct val="100000"/>
              </a:lnSpc>
              <a:spcBef>
                <a:spcPts val="0"/>
              </a:spcBef>
              <a:spcAft>
                <a:spcPts val="1800"/>
              </a:spcAft>
            </a:pPr>
            <a:r>
              <a:rPr lang="mn-MN" sz="3000" dirty="0"/>
              <a:t>Тулгарсан асуудлууд</a:t>
            </a:r>
          </a:p>
        </p:txBody>
      </p:sp>
      <p:sp>
        <p:nvSpPr>
          <p:cNvPr id="54275" name="Rectangle 3"/>
          <p:cNvSpPr>
            <a:spLocks noGrp="1" noChangeArrowheads="1"/>
          </p:cNvSpPr>
          <p:nvPr>
            <p:ph type="body" idx="1"/>
          </p:nvPr>
        </p:nvSpPr>
        <p:spPr>
          <a:xfrm>
            <a:off x="395536" y="1628800"/>
            <a:ext cx="8352928" cy="4608512"/>
          </a:xfrm>
        </p:spPr>
        <p:txBody>
          <a:bodyPr/>
          <a:lstStyle/>
          <a:p>
            <a:pPr marL="627063" indent="0">
              <a:lnSpc>
                <a:spcPct val="100000"/>
              </a:lnSpc>
              <a:spcBef>
                <a:spcPts val="0"/>
              </a:spcBef>
              <a:spcAft>
                <a:spcPts val="1800"/>
              </a:spcAft>
            </a:pPr>
            <a:endParaRPr lang="en-GB" sz="2000" b="1" dirty="0" smtClean="0"/>
          </a:p>
          <a:p>
            <a:pPr marL="809625" indent="0">
              <a:lnSpc>
                <a:spcPct val="100000"/>
              </a:lnSpc>
              <a:spcBef>
                <a:spcPts val="0"/>
              </a:spcBef>
              <a:spcAft>
                <a:spcPts val="1800"/>
              </a:spcAft>
            </a:pPr>
            <a:r>
              <a:rPr lang="mn-MN" sz="2000" b="1" dirty="0"/>
              <a:t>Аудитын нэгтгэлийн цаг </a:t>
            </a:r>
            <a:r>
              <a:rPr lang="mn-MN" sz="2000" b="1" dirty="0" smtClean="0"/>
              <a:t>хугацаа</a:t>
            </a:r>
            <a:endParaRPr lang="en-GB" sz="2000" b="1" dirty="0"/>
          </a:p>
          <a:p>
            <a:pPr marL="809625" lvl="1" indent="0">
              <a:lnSpc>
                <a:spcPct val="100000"/>
              </a:lnSpc>
              <a:spcBef>
                <a:spcPts val="0"/>
              </a:spcBef>
              <a:spcAft>
                <a:spcPts val="1800"/>
              </a:spcAft>
              <a:buNone/>
            </a:pPr>
            <a:r>
              <a:rPr lang="mn-MN" sz="2000" b="1" dirty="0"/>
              <a:t>ОҮИТБС-ын мэдээллийн сан дутмаг</a:t>
            </a:r>
            <a:endParaRPr lang="en-GB" sz="2000" b="1" dirty="0"/>
          </a:p>
          <a:p>
            <a:pPr marL="809625" lvl="1" indent="0">
              <a:lnSpc>
                <a:spcPct val="100000"/>
              </a:lnSpc>
              <a:spcBef>
                <a:spcPts val="0"/>
              </a:spcBef>
              <a:spcAft>
                <a:spcPts val="1800"/>
              </a:spcAft>
              <a:buNone/>
            </a:pPr>
            <a:r>
              <a:rPr lang="mn-MN" sz="2000" b="1" dirty="0"/>
              <a:t>Татвар төлөгчийн нэгдсэн дугаар байхгүй</a:t>
            </a:r>
            <a:endParaRPr lang="en-GB" sz="2000" b="1" dirty="0"/>
          </a:p>
          <a:p>
            <a:pPr marL="809625" lvl="1" indent="0">
              <a:lnSpc>
                <a:spcPct val="100000"/>
              </a:lnSpc>
              <a:spcBef>
                <a:spcPts val="0"/>
              </a:spcBef>
              <a:spcAft>
                <a:spcPts val="1800"/>
              </a:spcAft>
              <a:buNone/>
            </a:pPr>
            <a:r>
              <a:rPr lang="mn-MN" sz="2000" b="1" dirty="0">
                <a:solidFill>
                  <a:srgbClr val="0070C0"/>
                </a:solidFill>
              </a:rPr>
              <a:t>Тайлангийн маягттай цуг тайлангийн дэлгэрэнгүй мэдээлэл </a:t>
            </a:r>
            <a:r>
              <a:rPr lang="mn-MN" sz="2000" b="1" dirty="0" smtClean="0">
                <a:solidFill>
                  <a:srgbClr val="0070C0"/>
                </a:solidFill>
              </a:rPr>
              <a:t>өгдөггүй</a:t>
            </a:r>
            <a:endParaRPr lang="fr-FR" sz="2000" b="1" dirty="0">
              <a:solidFill>
                <a:srgbClr val="0070C0"/>
              </a:solidFill>
            </a:endParaRPr>
          </a:p>
          <a:p>
            <a:pPr marL="809625" lvl="1" indent="0">
              <a:lnSpc>
                <a:spcPct val="100000"/>
              </a:lnSpc>
              <a:spcBef>
                <a:spcPts val="0"/>
              </a:spcBef>
              <a:spcAft>
                <a:spcPts val="1800"/>
              </a:spcAft>
              <a:buNone/>
            </a:pPr>
            <a:r>
              <a:rPr lang="mn-MN" sz="2000" b="1" dirty="0">
                <a:solidFill>
                  <a:srgbClr val="0070C0"/>
                </a:solidFill>
              </a:rPr>
              <a:t>Зарим оролцогч талууд ОҮИТБС-ын зарчмуудын талаарх ойлголт жигд биш, хэрэгжүүлэх хүсэл эрмэлзэл </a:t>
            </a:r>
            <a:r>
              <a:rPr lang="mn-MN" sz="2000" b="1" dirty="0" smtClean="0">
                <a:solidFill>
                  <a:srgbClr val="0070C0"/>
                </a:solidFill>
              </a:rPr>
              <a:t>бага</a:t>
            </a:r>
            <a:endParaRPr lang="fr-FR" sz="2000" b="1" dirty="0">
              <a:solidFill>
                <a:srgbClr val="0070C0"/>
              </a:solidFill>
            </a:endParaRPr>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16</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Image 5"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sp>
        <p:nvSpPr>
          <p:cNvPr id="2" name="Flèche droite 1"/>
          <p:cNvSpPr/>
          <p:nvPr/>
        </p:nvSpPr>
        <p:spPr>
          <a:xfrm>
            <a:off x="539552" y="2204864"/>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èche droite 7"/>
          <p:cNvSpPr/>
          <p:nvPr/>
        </p:nvSpPr>
        <p:spPr>
          <a:xfrm>
            <a:off x="531600" y="3284984"/>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èche droite 8"/>
          <p:cNvSpPr/>
          <p:nvPr/>
        </p:nvSpPr>
        <p:spPr>
          <a:xfrm>
            <a:off x="525914" y="3935557"/>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lèche droite 9"/>
          <p:cNvSpPr/>
          <p:nvPr/>
        </p:nvSpPr>
        <p:spPr>
          <a:xfrm>
            <a:off x="553219" y="4828305"/>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Flèche droite 11"/>
          <p:cNvSpPr/>
          <p:nvPr/>
        </p:nvSpPr>
        <p:spPr>
          <a:xfrm>
            <a:off x="531600" y="2708920"/>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xmlns="" val="4096012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400"/>
              <a:t>Үр </a:t>
            </a:r>
            <a:r>
              <a:rPr lang="mn-MN" sz="2400" smtClean="0"/>
              <a:t>дүн</a:t>
            </a:r>
            <a:endParaRPr lang="en-GB" sz="3200" dirty="0" smtClean="0"/>
          </a:p>
        </p:txBody>
      </p:sp>
      <p:sp>
        <p:nvSpPr>
          <p:cNvPr id="54275" name="Rectangle 3"/>
          <p:cNvSpPr>
            <a:spLocks noGrp="1" noChangeArrowheads="1"/>
          </p:cNvSpPr>
          <p:nvPr>
            <p:ph type="body" idx="1"/>
          </p:nvPr>
        </p:nvSpPr>
        <p:spPr>
          <a:xfrm>
            <a:off x="395536" y="1628800"/>
            <a:ext cx="8352928" cy="4464496"/>
          </a:xfrm>
        </p:spPr>
        <p:txBody>
          <a:bodyPr/>
          <a:lstStyle/>
          <a:p>
            <a:pPr marL="625475" indent="0">
              <a:lnSpc>
                <a:spcPct val="100000"/>
              </a:lnSpc>
              <a:spcBef>
                <a:spcPts val="0"/>
              </a:spcBef>
              <a:spcAft>
                <a:spcPts val="0"/>
              </a:spcAft>
            </a:pPr>
            <a:endParaRPr lang="en-GB" sz="2000" b="1" dirty="0" smtClean="0"/>
          </a:p>
          <a:p>
            <a:pPr marL="625475" indent="0">
              <a:lnSpc>
                <a:spcPct val="100000"/>
              </a:lnSpc>
              <a:spcBef>
                <a:spcPts val="0"/>
              </a:spcBef>
              <a:spcAft>
                <a:spcPts val="1800"/>
              </a:spcAft>
            </a:pPr>
            <a:r>
              <a:rPr lang="mn-MN" sz="2000" b="1" dirty="0"/>
              <a:t>Нэгтгэлийн ажлын өмнө нь хамрах хүрээ тогтоох судалгаа хийгддэггүй</a:t>
            </a:r>
            <a:br>
              <a:rPr lang="mn-MN" sz="2000" b="1" dirty="0"/>
            </a:br>
            <a:r>
              <a:rPr lang="mn-MN" sz="2000" b="1" dirty="0" smtClean="0">
                <a:solidFill>
                  <a:srgbClr val="0070C0"/>
                </a:solidFill>
              </a:rPr>
              <a:t>Зарим </a:t>
            </a:r>
            <a:r>
              <a:rPr lang="mn-MN" sz="2000" b="1" dirty="0">
                <a:solidFill>
                  <a:srgbClr val="0070C0"/>
                </a:solidFill>
              </a:rPr>
              <a:t>оролцогч талууд тайлангийн маягтыг хангалттай түвшинд бэлтгэн </a:t>
            </a:r>
            <a:r>
              <a:rPr lang="mn-MN" sz="2000" b="1" dirty="0" smtClean="0">
                <a:solidFill>
                  <a:srgbClr val="0070C0"/>
                </a:solidFill>
              </a:rPr>
              <a:t>гаргадаггүй</a:t>
            </a:r>
            <a:r>
              <a:rPr lang="mn-MN" sz="2000" b="1" dirty="0"/>
              <a:t/>
            </a:r>
            <a:br>
              <a:rPr lang="mn-MN" sz="2000" b="1" dirty="0"/>
            </a:br>
            <a:r>
              <a:rPr lang="mn-MN" sz="2000" b="1" dirty="0"/>
              <a:t>Монгол Улсад төлбөр тооцооны төвлөрсөн систем дутагдалтай байна.</a:t>
            </a:r>
            <a:br>
              <a:rPr lang="mn-MN" sz="2000" b="1" dirty="0"/>
            </a:br>
            <a:r>
              <a:rPr lang="mn-MN" sz="2000" b="1" dirty="0" smtClean="0">
                <a:solidFill>
                  <a:srgbClr val="0070C0"/>
                </a:solidFill>
              </a:rPr>
              <a:t>Тайлангууд </a:t>
            </a:r>
            <a:r>
              <a:rPr lang="mn-MN" sz="2000" b="1" dirty="0">
                <a:solidFill>
                  <a:srgbClr val="0070C0"/>
                </a:solidFill>
              </a:rPr>
              <a:t>нь аудитаар баталгаажуулаагүй байна</a:t>
            </a:r>
            <a:r>
              <a:rPr lang="mn-MN" sz="2000" b="1" dirty="0" smtClean="0">
                <a:solidFill>
                  <a:srgbClr val="0070C0"/>
                </a:solidFill>
              </a:rPr>
              <a:t>.</a:t>
            </a:r>
            <a:r>
              <a:rPr lang="mn-MN" sz="2000" b="1" dirty="0"/>
              <a:t/>
            </a:r>
            <a:br>
              <a:rPr lang="mn-MN" sz="2000" b="1" dirty="0"/>
            </a:br>
            <a:r>
              <a:rPr lang="mn-MN" sz="2000" b="1" dirty="0" smtClean="0"/>
              <a:t>ОҮИТБС-ын </a:t>
            </a:r>
            <a:r>
              <a:rPr lang="mn-MN" sz="2000" b="1" dirty="0"/>
              <a:t>сайтны Мэдээлэл, харилцаа холбоог сайжруулах</a:t>
            </a:r>
            <a:br>
              <a:rPr lang="mn-MN" sz="2000" b="1" dirty="0"/>
            </a:br>
            <a:r>
              <a:rPr lang="mn-MN" sz="2000" b="1" dirty="0" smtClean="0"/>
              <a:t>Ажлын </a:t>
            </a:r>
            <a:r>
              <a:rPr lang="mn-MN" sz="2000" b="1" dirty="0"/>
              <a:t>албаны чадавхыг бэхжүүлэх</a:t>
            </a:r>
          </a:p>
          <a:p>
            <a:pPr marL="625475" indent="0">
              <a:lnSpc>
                <a:spcPct val="100000"/>
              </a:lnSpc>
              <a:spcBef>
                <a:spcPts val="0"/>
              </a:spcBef>
              <a:spcAft>
                <a:spcPts val="1800"/>
              </a:spcAft>
            </a:pPr>
            <a:r>
              <a:rPr lang="mn-MN" sz="2000" b="1" dirty="0"/>
              <a:t>Урьд жилүүдийн нэгтгэлээс өгсөн зөвлөмжүүдийн хэрэгжилт дутмаг</a:t>
            </a:r>
            <a:endParaRPr lang="en-GB" sz="2000" b="1" dirty="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17</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Image 5"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sp>
        <p:nvSpPr>
          <p:cNvPr id="7" name="Flèche droite 6"/>
          <p:cNvSpPr/>
          <p:nvPr/>
        </p:nvSpPr>
        <p:spPr>
          <a:xfrm>
            <a:off x="403488" y="1973600"/>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èche droite 7"/>
          <p:cNvSpPr/>
          <p:nvPr/>
        </p:nvSpPr>
        <p:spPr>
          <a:xfrm>
            <a:off x="423255" y="3177622"/>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èche droite 8"/>
          <p:cNvSpPr/>
          <p:nvPr/>
        </p:nvSpPr>
        <p:spPr>
          <a:xfrm>
            <a:off x="416150" y="3800895"/>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lèche droite 9"/>
          <p:cNvSpPr/>
          <p:nvPr/>
        </p:nvSpPr>
        <p:spPr>
          <a:xfrm>
            <a:off x="456246" y="4197136"/>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lèche droite 10"/>
          <p:cNvSpPr/>
          <p:nvPr/>
        </p:nvSpPr>
        <p:spPr>
          <a:xfrm>
            <a:off x="403488" y="2619727"/>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Flèche droite 11"/>
          <p:cNvSpPr/>
          <p:nvPr/>
        </p:nvSpPr>
        <p:spPr>
          <a:xfrm>
            <a:off x="449141" y="4683385"/>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Flèche droite 12"/>
          <p:cNvSpPr/>
          <p:nvPr/>
        </p:nvSpPr>
        <p:spPr>
          <a:xfrm>
            <a:off x="436903" y="5339308"/>
            <a:ext cx="504056" cy="288032"/>
          </a:xfrm>
          <a:prstGeom prst="rightArrow">
            <a:avLst/>
          </a:prstGeom>
          <a:solidFill>
            <a:schemeClr val="tx2">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xmlns="" val="3705030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Тайлангийн хураангуй</a:t>
            </a:r>
            <a:endParaRPr lang="en-GB" sz="2000" dirty="0" smtClean="0"/>
          </a:p>
        </p:txBody>
      </p:sp>
      <p:sp>
        <p:nvSpPr>
          <p:cNvPr id="54275" name="Rectangle 3"/>
          <p:cNvSpPr>
            <a:spLocks noGrp="1" noChangeArrowheads="1"/>
          </p:cNvSpPr>
          <p:nvPr>
            <p:ph type="body" idx="1"/>
          </p:nvPr>
        </p:nvSpPr>
        <p:spPr>
          <a:xfrm>
            <a:off x="395536" y="1628800"/>
            <a:ext cx="8352928" cy="4608512"/>
          </a:xfrm>
        </p:spPr>
        <p:txBody>
          <a:bodyPr/>
          <a:lstStyle/>
          <a:p>
            <a:pPr indent="-257175">
              <a:spcBef>
                <a:spcPts val="0"/>
              </a:spcBef>
              <a:spcAft>
                <a:spcPts val="1200"/>
              </a:spcAft>
              <a:buFont typeface="Arial" panose="020B0604020202020204" pitchFamily="34" charset="0"/>
              <a:buChar char="•"/>
            </a:pPr>
            <a:r>
              <a:rPr lang="mn-MN" sz="1800" dirty="0"/>
              <a:t>2012 оны нэгтгэлийн ажилд 200 уул уурхайн компаниудыг сонгосон. </a:t>
            </a:r>
            <a:endParaRPr lang="en-GB" sz="1800" dirty="0"/>
          </a:p>
          <a:p>
            <a:pPr indent="-257175">
              <a:spcBef>
                <a:spcPts val="0"/>
              </a:spcBef>
              <a:spcAft>
                <a:spcPts val="1200"/>
              </a:spcAft>
              <a:buFont typeface="Arial" panose="020B0604020202020204" pitchFamily="34" charset="0"/>
              <a:buChar char="•"/>
            </a:pPr>
            <a:r>
              <a:rPr lang="mn-MN" sz="1800" dirty="0"/>
              <a:t>Нэгтгэлийн ажилд хамрагдсан компаниудаас Доншен Петролиум ХХК нь 2012 оны ОҮИТБС-ын тайлангаа ирүүлээгүй.</a:t>
            </a:r>
          </a:p>
          <a:p>
            <a:pPr indent="-257175">
              <a:spcBef>
                <a:spcPts val="0"/>
              </a:spcBef>
              <a:spcAft>
                <a:spcPts val="1200"/>
              </a:spcAft>
              <a:buFont typeface="Arial" panose="020B0604020202020204" pitchFamily="34" charset="0"/>
              <a:buChar char="•"/>
            </a:pPr>
            <a:r>
              <a:rPr lang="mn-MN" sz="1800" dirty="0"/>
              <a:t>Дараах </a:t>
            </a:r>
            <a:r>
              <a:rPr lang="en-US" sz="1800" dirty="0"/>
              <a:t>7</a:t>
            </a:r>
            <a:r>
              <a:rPr lang="mn-MN" sz="1800" dirty="0"/>
              <a:t> компаниас дэлгэрэнгүй мэдээлэл авч чадаагүй. </a:t>
            </a:r>
          </a:p>
          <a:p>
            <a:pPr marL="85725" indent="0">
              <a:spcBef>
                <a:spcPts val="0"/>
              </a:spcBef>
              <a:spcAft>
                <a:spcPts val="1200"/>
              </a:spcAft>
            </a:pPr>
            <a:endParaRPr lang="en-GB" sz="1600" b="1" u="sng" dirty="0" smtClean="0"/>
          </a:p>
          <a:p>
            <a:pPr indent="-257175">
              <a:spcBef>
                <a:spcPts val="0"/>
              </a:spcBef>
              <a:spcAft>
                <a:spcPts val="1200"/>
              </a:spcAft>
              <a:buFont typeface="Arial" panose="020B0604020202020204" pitchFamily="34" charset="0"/>
              <a:buChar char="•"/>
            </a:pPr>
            <a:endParaRPr lang="en-GB" sz="1600" b="1" u="sng" dirty="0" smtClean="0"/>
          </a:p>
          <a:p>
            <a:pPr indent="-257175">
              <a:spcBef>
                <a:spcPts val="0"/>
              </a:spcBef>
              <a:spcAft>
                <a:spcPts val="1200"/>
              </a:spcAft>
              <a:buFont typeface="Arial" panose="020B0604020202020204" pitchFamily="34" charset="0"/>
              <a:buChar char="•"/>
            </a:pPr>
            <a:endParaRPr lang="en-GB" sz="1600" b="1" u="sng" dirty="0" smtClean="0"/>
          </a:p>
          <a:p>
            <a:pPr indent="-257175">
              <a:spcBef>
                <a:spcPts val="0"/>
              </a:spcBef>
              <a:spcAft>
                <a:spcPts val="1200"/>
              </a:spcAft>
              <a:buFont typeface="Arial" panose="020B0604020202020204" pitchFamily="34" charset="0"/>
              <a:buChar char="•"/>
            </a:pPr>
            <a:endParaRPr lang="en-GB" sz="1600" b="1" u="sng" dirty="0" smtClean="0"/>
          </a:p>
          <a:p>
            <a:pPr indent="-257175">
              <a:spcBef>
                <a:spcPts val="0"/>
              </a:spcBef>
              <a:spcAft>
                <a:spcPts val="1200"/>
              </a:spcAft>
              <a:buFont typeface="Arial" panose="020B0604020202020204" pitchFamily="34" charset="0"/>
              <a:buChar char="•"/>
            </a:pPr>
            <a:r>
              <a:rPr lang="mn-MN" sz="1800" dirty="0"/>
              <a:t>Зөвхөн ганцхан компани буюу Резевоир Монголиа ХХК нь хөндлөнгийн бие даасан аудитороор тайлангаа баталгаажуулсан</a:t>
            </a:r>
            <a:r>
              <a:rPr lang="mn-MN" sz="1800" dirty="0" smtClean="0"/>
              <a:t>.</a:t>
            </a:r>
            <a:endParaRPr lang="mn-MN" sz="1800" dirty="0"/>
          </a:p>
        </p:txBody>
      </p:sp>
      <p:sp>
        <p:nvSpPr>
          <p:cNvPr id="22" name="ZoneTexte 21"/>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2</a:t>
            </a:fld>
            <a:endParaRPr lang="fr-FR" sz="1000" dirty="0"/>
          </a:p>
        </p:txBody>
      </p:sp>
      <p:pic>
        <p:nvPicPr>
          <p:cNvPr id="23"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Image 8"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pic>
        <p:nvPicPr>
          <p:cNvPr id="8" name="Picture 4"/>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971600" y="3140968"/>
            <a:ext cx="6408712" cy="12961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305279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Тайлангийн хураангуй</a:t>
            </a:r>
            <a:endParaRPr lang="en-GB" sz="2000" dirty="0" smtClean="0"/>
          </a:p>
        </p:txBody>
      </p:sp>
      <p:sp>
        <p:nvSpPr>
          <p:cNvPr id="54275" name="Rectangle 3"/>
          <p:cNvSpPr>
            <a:spLocks noGrp="1" noChangeArrowheads="1"/>
          </p:cNvSpPr>
          <p:nvPr>
            <p:ph type="body" idx="1"/>
          </p:nvPr>
        </p:nvSpPr>
        <p:spPr>
          <a:xfrm>
            <a:off x="395536" y="1628800"/>
            <a:ext cx="8352928" cy="4608512"/>
          </a:xfrm>
        </p:spPr>
        <p:txBody>
          <a:bodyPr/>
          <a:lstStyle/>
          <a:p>
            <a:pPr indent="-257175">
              <a:spcBef>
                <a:spcPts val="0"/>
              </a:spcBef>
              <a:spcAft>
                <a:spcPts val="1200"/>
              </a:spcAft>
              <a:buFont typeface="Arial" panose="020B0604020202020204" pitchFamily="34" charset="0"/>
              <a:buChar char="•"/>
            </a:pPr>
            <a:endParaRPr lang="fr-FR" sz="1800" u="sng" dirty="0" smtClean="0"/>
          </a:p>
          <a:p>
            <a:pPr indent="-257175">
              <a:spcBef>
                <a:spcPts val="0"/>
              </a:spcBef>
              <a:spcAft>
                <a:spcPts val="1200"/>
              </a:spcAft>
              <a:buFont typeface="Arial" panose="020B0604020202020204" pitchFamily="34" charset="0"/>
              <a:buChar char="•"/>
            </a:pPr>
            <a:endParaRPr lang="fr-FR" sz="1800" u="sng" dirty="0"/>
          </a:p>
          <a:p>
            <a:pPr indent="-257175">
              <a:spcBef>
                <a:spcPts val="0"/>
              </a:spcBef>
              <a:spcAft>
                <a:spcPts val="1200"/>
              </a:spcAft>
              <a:buFont typeface="Arial" panose="020B0604020202020204" pitchFamily="34" charset="0"/>
              <a:buChar char="•"/>
            </a:pPr>
            <a:endParaRPr lang="fr-FR" sz="1800" u="sng" dirty="0" smtClean="0"/>
          </a:p>
          <a:p>
            <a:pPr indent="-257175">
              <a:spcBef>
                <a:spcPts val="0"/>
              </a:spcBef>
              <a:spcAft>
                <a:spcPts val="1200"/>
              </a:spcAft>
              <a:buFont typeface="Arial" panose="020B0604020202020204" pitchFamily="34" charset="0"/>
              <a:buChar char="•"/>
            </a:pPr>
            <a:endParaRPr lang="fr-FR" sz="1800" u="sng" dirty="0" smtClean="0"/>
          </a:p>
          <a:p>
            <a:pPr indent="-257175">
              <a:spcBef>
                <a:spcPts val="0"/>
              </a:spcBef>
              <a:spcAft>
                <a:spcPts val="1200"/>
              </a:spcAft>
              <a:buFont typeface="Arial" panose="020B0604020202020204" pitchFamily="34" charset="0"/>
              <a:buChar char="•"/>
            </a:pPr>
            <a:endParaRPr lang="fr-FR" sz="1800" u="sng" dirty="0"/>
          </a:p>
          <a:p>
            <a:pPr indent="-257175">
              <a:spcBef>
                <a:spcPts val="0"/>
              </a:spcBef>
              <a:spcAft>
                <a:spcPts val="1200"/>
              </a:spcAft>
              <a:buFont typeface="Arial" panose="020B0604020202020204" pitchFamily="34" charset="0"/>
              <a:buChar char="•"/>
            </a:pPr>
            <a:endParaRPr lang="fr-FR" sz="1800" u="sng" dirty="0" smtClean="0"/>
          </a:p>
          <a:p>
            <a:pPr marL="85725" indent="0">
              <a:spcBef>
                <a:spcPts val="0"/>
              </a:spcBef>
              <a:spcAft>
                <a:spcPts val="0"/>
              </a:spcAft>
            </a:pPr>
            <a:endParaRPr lang="fr-FR" sz="1800" u="sng" dirty="0" smtClean="0"/>
          </a:p>
          <a:p>
            <a:pPr indent="-257175" algn="just">
              <a:spcBef>
                <a:spcPts val="0"/>
              </a:spcBef>
              <a:spcAft>
                <a:spcPts val="1200"/>
              </a:spcAft>
              <a:buFont typeface="Arial" panose="020B0604020202020204" pitchFamily="34" charset="0"/>
              <a:buChar char="•"/>
            </a:pPr>
            <a:r>
              <a:rPr lang="mn-MN" sz="1600" dirty="0"/>
              <a:t>Төрийн байгууллагуудын тайланг ТЕГ-аас цуглуулан авч нэгтгэн тайлагнасан. Бидэнд тухайн жилд холбогдох уул уурхайн компаниудаас хүлээн авсан хамаарах нийт дүнг </a:t>
            </a:r>
            <a:r>
              <a:rPr lang="en-US" sz="1600" dirty="0"/>
              <a:t>Excel </a:t>
            </a:r>
            <a:r>
              <a:rPr lang="mn-MN" sz="1600" dirty="0"/>
              <a:t>програмын ажлын хуудсан дээр өгсөн. </a:t>
            </a:r>
            <a:endParaRPr lang="en-GB" sz="1600" dirty="0"/>
          </a:p>
          <a:p>
            <a:pPr indent="-257175" algn="just">
              <a:spcBef>
                <a:spcPts val="0"/>
              </a:spcBef>
              <a:spcAft>
                <a:spcPts val="1200"/>
              </a:spcAft>
              <a:buFont typeface="Arial" panose="020B0604020202020204" pitchFamily="34" charset="0"/>
              <a:buChar char="•"/>
            </a:pPr>
            <a:r>
              <a:rPr lang="mn-MN" sz="1600" dirty="0"/>
              <a:t>Нийт 47 төлбөрийн урсгал буюу төрлийг үндсэн төлбөр гэсэн ангилалд багтаан энэхүү тайланд нэгтгэн оруулсан. Бусад 23 төрлийг “сайн дурын” хэмээх ангилалд хамааруулан энэхүү тайланд зөвхөн нэг талын мэдээллийг үндэслэн тохируулга хийн тусгасан.  </a:t>
            </a:r>
          </a:p>
        </p:txBody>
      </p:sp>
      <p:sp>
        <p:nvSpPr>
          <p:cNvPr id="22" name="ZoneTexte 21"/>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3</a:t>
            </a:fld>
            <a:endParaRPr lang="fr-FR" sz="1000" dirty="0"/>
          </a:p>
        </p:txBody>
      </p:sp>
      <p:pic>
        <p:nvPicPr>
          <p:cNvPr id="23"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Image 8"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sp>
        <p:nvSpPr>
          <p:cNvPr id="10" name="Rectangle 3"/>
          <p:cNvSpPr txBox="1">
            <a:spLocks noChangeArrowheads="1"/>
          </p:cNvSpPr>
          <p:nvPr/>
        </p:nvSpPr>
        <p:spPr bwMode="auto">
          <a:xfrm>
            <a:off x="399728" y="1700808"/>
            <a:ext cx="3884240" cy="2592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lnSpc>
                <a:spcPct val="95000"/>
              </a:lnSpc>
              <a:spcBef>
                <a:spcPct val="45000"/>
              </a:spcBef>
              <a:spcAft>
                <a:spcPct val="0"/>
              </a:spcAft>
              <a:buClr>
                <a:schemeClr val="tx2"/>
              </a:buClr>
              <a:defRPr sz="2200">
                <a:solidFill>
                  <a:schemeClr val="tx1"/>
                </a:solidFill>
                <a:latin typeface="+mn-lt"/>
                <a:ea typeface="+mn-ea"/>
                <a:cs typeface="+mn-cs"/>
              </a:defRPr>
            </a:lvl1pPr>
            <a:lvl2pPr marL="266700" indent="-265113" algn="l" rtl="0" eaLnBrk="0" fontAlgn="base" hangingPunct="0">
              <a:lnSpc>
                <a:spcPct val="95000"/>
              </a:lnSpc>
              <a:spcBef>
                <a:spcPct val="25000"/>
              </a:spcBef>
              <a:spcAft>
                <a:spcPct val="0"/>
              </a:spcAft>
              <a:buClr>
                <a:schemeClr val="tx2"/>
              </a:buClr>
              <a:buChar char="•"/>
              <a:defRPr sz="2200">
                <a:solidFill>
                  <a:schemeClr val="tx1"/>
                </a:solidFill>
                <a:latin typeface="+mn-lt"/>
              </a:defRPr>
            </a:lvl2pPr>
            <a:lvl3pPr marL="717550" indent="-271463" algn="l" rtl="0" eaLnBrk="0" fontAlgn="base" hangingPunct="0">
              <a:lnSpc>
                <a:spcPct val="95000"/>
              </a:lnSpc>
              <a:spcBef>
                <a:spcPct val="25000"/>
              </a:spcBef>
              <a:spcAft>
                <a:spcPct val="0"/>
              </a:spcAft>
              <a:buClr>
                <a:schemeClr val="tx2"/>
              </a:buClr>
              <a:buFont typeface="Arial" charset="0"/>
              <a:buChar char="–"/>
              <a:defRPr sz="2000">
                <a:solidFill>
                  <a:schemeClr val="tx1"/>
                </a:solidFill>
                <a:latin typeface="+mn-lt"/>
              </a:defRPr>
            </a:lvl3pPr>
            <a:lvl4pPr marL="1079500" indent="-182563" algn="l" rtl="0" eaLnBrk="0" fontAlgn="base" hangingPunct="0">
              <a:lnSpc>
                <a:spcPct val="95000"/>
              </a:lnSpc>
              <a:spcBef>
                <a:spcPct val="25000"/>
              </a:spcBef>
              <a:spcAft>
                <a:spcPct val="0"/>
              </a:spcAft>
              <a:buClr>
                <a:schemeClr val="tx2"/>
              </a:buClr>
              <a:buFont typeface="Arial" charset="0"/>
              <a:buChar char="–"/>
              <a:defRPr>
                <a:solidFill>
                  <a:schemeClr val="tx1"/>
                </a:solidFill>
                <a:latin typeface="+mn-lt"/>
              </a:defRPr>
            </a:lvl4pPr>
            <a:lvl5pPr marL="1431925" indent="-173038" algn="l" rtl="0" eaLnBrk="0" fontAlgn="base" hangingPunct="0">
              <a:lnSpc>
                <a:spcPct val="95000"/>
              </a:lnSpc>
              <a:spcBef>
                <a:spcPct val="25000"/>
              </a:spcBef>
              <a:spcAft>
                <a:spcPct val="0"/>
              </a:spcAft>
              <a:buClr>
                <a:schemeClr val="tx2"/>
              </a:buClr>
              <a:buFont typeface="Arial" charset="0"/>
              <a:buChar char="–"/>
              <a:defRPr sz="1600">
                <a:solidFill>
                  <a:schemeClr val="tx1"/>
                </a:solidFill>
                <a:latin typeface="+mn-lt"/>
              </a:defRPr>
            </a:lvl5pPr>
            <a:lvl6pPr marL="18891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6pPr>
            <a:lvl7pPr marL="23463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7pPr>
            <a:lvl8pPr marL="28035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8pPr>
            <a:lvl9pPr marL="32607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9pPr>
          </a:lstStyle>
          <a:p>
            <a:pPr indent="-257175" algn="just">
              <a:spcBef>
                <a:spcPts val="0"/>
              </a:spcBef>
              <a:spcAft>
                <a:spcPts val="1200"/>
              </a:spcAft>
              <a:buFont typeface="Arial" panose="020B0604020202020204" pitchFamily="34" charset="0"/>
              <a:buChar char="•"/>
            </a:pPr>
            <a:r>
              <a:rPr lang="mn-MN" sz="1600" kern="0" dirty="0"/>
              <a:t>Аудитын нэгтгэлд хамрагдсан 200 компаний 7 нь уул уурхайн салбарт үйл ажиллагаа явуулдаггүй, зөвхөн тусгай зөвшөөрөл эзэмшдэг байна. Эдгээр компаниудын төлсөн татвар, төлбөр, хураамжийн зөвхөн уул уурхайн салбарын үйл ажиллагаатай холбоотой төлсөн татвар, төлбөр, хураамж дээр тохируулга хийгдсэн. </a:t>
            </a:r>
            <a:endParaRPr lang="en-GB" sz="1600" kern="0" dirty="0"/>
          </a:p>
        </p:txBody>
      </p:sp>
      <p:pic>
        <p:nvPicPr>
          <p:cNvPr id="11"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680012" y="1700808"/>
            <a:ext cx="4068452" cy="19939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0131160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Нэгтгэл тайлангийн үр дүн</a:t>
            </a:r>
            <a:endParaRPr lang="en-GB" sz="2000" dirty="0" smtClean="0"/>
          </a:p>
        </p:txBody>
      </p:sp>
      <p:sp>
        <p:nvSpPr>
          <p:cNvPr id="54275" name="Rectangle 3"/>
          <p:cNvSpPr>
            <a:spLocks noGrp="1" noChangeArrowheads="1"/>
          </p:cNvSpPr>
          <p:nvPr>
            <p:ph type="body" idx="1"/>
          </p:nvPr>
        </p:nvSpPr>
        <p:spPr>
          <a:xfrm>
            <a:off x="395536" y="1628800"/>
            <a:ext cx="8352928" cy="4608512"/>
          </a:xfrm>
        </p:spPr>
        <p:txBody>
          <a:bodyPr/>
          <a:lstStyle/>
          <a:p>
            <a:pPr>
              <a:lnSpc>
                <a:spcPct val="100000"/>
              </a:lnSpc>
              <a:spcBef>
                <a:spcPts val="0"/>
              </a:spcBef>
              <a:spcAft>
                <a:spcPts val="900"/>
              </a:spcAft>
            </a:pPr>
            <a:r>
              <a:rPr lang="mn-MN" sz="1600" b="1" u="sng" dirty="0"/>
              <a:t>Анхны нэгтгэлийн зөрүү</a:t>
            </a:r>
          </a:p>
          <a:p>
            <a:endParaRPr lang="en-GB" sz="1600" b="1" u="sng" dirty="0"/>
          </a:p>
          <a:p>
            <a:endParaRPr lang="en-GB" sz="1600" b="1" u="sng" dirty="0" smtClean="0"/>
          </a:p>
          <a:p>
            <a:endParaRPr lang="en-GB" sz="1600" b="1" u="sng" dirty="0"/>
          </a:p>
          <a:p>
            <a:pPr>
              <a:spcBef>
                <a:spcPts val="0"/>
              </a:spcBef>
            </a:pPr>
            <a:endParaRPr lang="en-GB" sz="1600" b="1" u="sng" dirty="0" smtClean="0">
              <a:solidFill>
                <a:srgbClr val="FF0000"/>
              </a:solidFill>
            </a:endParaRPr>
          </a:p>
          <a:p>
            <a:r>
              <a:rPr lang="mn-MN" sz="1600" b="1" u="sng" dirty="0"/>
              <a:t>Эцсийн зөрүү</a:t>
            </a:r>
          </a:p>
          <a:p>
            <a:pPr>
              <a:spcBef>
                <a:spcPts val="0"/>
              </a:spcBef>
            </a:pPr>
            <a:endParaRPr lang="fr-FR" sz="1600" b="1" u="sng" dirty="0">
              <a:solidFill>
                <a:srgbClr val="FF0000"/>
              </a:solidFill>
            </a:endParaRPr>
          </a:p>
          <a:p>
            <a:pPr>
              <a:spcBef>
                <a:spcPts val="0"/>
              </a:spcBef>
            </a:pPr>
            <a:endParaRPr lang="fr-FR" sz="1600" b="1" u="sng" dirty="0" smtClean="0">
              <a:solidFill>
                <a:srgbClr val="FF0000"/>
              </a:solidFill>
            </a:endParaRPr>
          </a:p>
          <a:p>
            <a:pPr>
              <a:spcBef>
                <a:spcPts val="0"/>
              </a:spcBef>
            </a:pPr>
            <a:endParaRPr lang="fr-FR" sz="1600" b="1" u="sng" dirty="0">
              <a:solidFill>
                <a:srgbClr val="FF0000"/>
              </a:solidFill>
            </a:endParaRPr>
          </a:p>
          <a:p>
            <a:pPr>
              <a:spcBef>
                <a:spcPts val="0"/>
              </a:spcBef>
            </a:pPr>
            <a:endParaRPr lang="fr-FR" sz="1600" b="1" u="sng" dirty="0" smtClean="0">
              <a:solidFill>
                <a:srgbClr val="FF0000"/>
              </a:solidFill>
            </a:endParaRPr>
          </a:p>
          <a:p>
            <a:pPr>
              <a:spcBef>
                <a:spcPts val="0"/>
              </a:spcBef>
            </a:pPr>
            <a:endParaRPr lang="fr-FR" sz="1600" b="1" u="sng" dirty="0">
              <a:solidFill>
                <a:srgbClr val="FF0000"/>
              </a:solidFill>
            </a:endParaRPr>
          </a:p>
          <a:p>
            <a:pPr>
              <a:spcBef>
                <a:spcPts val="0"/>
              </a:spcBef>
            </a:pPr>
            <a:endParaRPr lang="en-GB" sz="1600" b="1" u="sng" dirty="0" smtClean="0">
              <a:solidFill>
                <a:srgbClr val="FF0000"/>
              </a:solidFill>
            </a:endParaRPr>
          </a:p>
          <a:p>
            <a:r>
              <a:rPr lang="mn-MN" sz="1600" b="1" u="sng" dirty="0"/>
              <a:t>Нийт тохируулга</a:t>
            </a:r>
          </a:p>
          <a:p>
            <a:pPr>
              <a:spcBef>
                <a:spcPts val="0"/>
              </a:spcBef>
            </a:pPr>
            <a:endParaRPr lang="en-GB" sz="1600" b="1" u="sng" dirty="0">
              <a:solidFill>
                <a:srgbClr val="FF0000"/>
              </a:solidFill>
            </a:endParaRPr>
          </a:p>
          <a:p>
            <a:endParaRPr lang="en-GB" sz="1600" b="1" u="sng" dirty="0" smtClean="0"/>
          </a:p>
          <a:p>
            <a:endParaRPr lang="en-GB" sz="1600" b="1" u="sng" dirty="0" smtClean="0"/>
          </a:p>
        </p:txBody>
      </p:sp>
      <p:sp>
        <p:nvSpPr>
          <p:cNvPr id="22" name="ZoneTexte 21"/>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4</a:t>
            </a:fld>
            <a:endParaRPr lang="fr-FR" sz="1000" dirty="0"/>
          </a:p>
        </p:txBody>
      </p:sp>
      <p:pic>
        <p:nvPicPr>
          <p:cNvPr id="23"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95536" y="5430269"/>
            <a:ext cx="8393124" cy="7200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9" name="Image 8" descr="D:\Moore Stephens\03- Missions\2013\21- Mongolia (EITI) - Jul\01- Admin\01- Contract\logo-dva.png"/>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pic>
        <p:nvPicPr>
          <p:cNvPr id="10" name="Picture 57"/>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342142" y="2204864"/>
            <a:ext cx="8352928" cy="9361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1" name="Picture 1"/>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342142" y="3717032"/>
            <a:ext cx="8352928" cy="1008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2" name="Picture 4"/>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415634" y="5352426"/>
            <a:ext cx="8352928" cy="8757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0048279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Нэгтгэл тайлангийн үр дүн</a:t>
            </a:r>
            <a:endParaRPr lang="en-GB" sz="2000" dirty="0"/>
          </a:p>
        </p:txBody>
      </p:sp>
      <p:sp>
        <p:nvSpPr>
          <p:cNvPr id="54275" name="Rectangle 3"/>
          <p:cNvSpPr>
            <a:spLocks noGrp="1" noChangeArrowheads="1"/>
          </p:cNvSpPr>
          <p:nvPr>
            <p:ph type="body" idx="1"/>
          </p:nvPr>
        </p:nvSpPr>
        <p:spPr>
          <a:xfrm>
            <a:off x="395536" y="1628800"/>
            <a:ext cx="8352928" cy="4608512"/>
          </a:xfrm>
        </p:spPr>
        <p:txBody>
          <a:bodyPr/>
          <a:lstStyle/>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5</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3"/>
          <p:cNvSpPr txBox="1">
            <a:spLocks noChangeArrowheads="1"/>
          </p:cNvSpPr>
          <p:nvPr/>
        </p:nvSpPr>
        <p:spPr bwMode="auto">
          <a:xfrm>
            <a:off x="415405" y="1564035"/>
            <a:ext cx="8505328" cy="46497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lnSpc>
                <a:spcPct val="95000"/>
              </a:lnSpc>
              <a:spcBef>
                <a:spcPct val="45000"/>
              </a:spcBef>
              <a:spcAft>
                <a:spcPct val="0"/>
              </a:spcAft>
              <a:buClr>
                <a:schemeClr val="tx2"/>
              </a:buClr>
              <a:defRPr sz="2200">
                <a:solidFill>
                  <a:schemeClr val="tx1"/>
                </a:solidFill>
                <a:latin typeface="+mn-lt"/>
                <a:ea typeface="+mn-ea"/>
                <a:cs typeface="+mn-cs"/>
              </a:defRPr>
            </a:lvl1pPr>
            <a:lvl2pPr marL="266700" indent="-265113" algn="l" rtl="0" eaLnBrk="0" fontAlgn="base" hangingPunct="0">
              <a:lnSpc>
                <a:spcPct val="95000"/>
              </a:lnSpc>
              <a:spcBef>
                <a:spcPct val="25000"/>
              </a:spcBef>
              <a:spcAft>
                <a:spcPct val="0"/>
              </a:spcAft>
              <a:buClr>
                <a:schemeClr val="tx2"/>
              </a:buClr>
              <a:buChar char="•"/>
              <a:defRPr sz="2200">
                <a:solidFill>
                  <a:schemeClr val="tx1"/>
                </a:solidFill>
                <a:latin typeface="+mn-lt"/>
              </a:defRPr>
            </a:lvl2pPr>
            <a:lvl3pPr marL="717550" indent="-271463" algn="l" rtl="0" eaLnBrk="0" fontAlgn="base" hangingPunct="0">
              <a:lnSpc>
                <a:spcPct val="95000"/>
              </a:lnSpc>
              <a:spcBef>
                <a:spcPct val="25000"/>
              </a:spcBef>
              <a:spcAft>
                <a:spcPct val="0"/>
              </a:spcAft>
              <a:buClr>
                <a:schemeClr val="tx2"/>
              </a:buClr>
              <a:buFont typeface="Arial" charset="0"/>
              <a:buChar char="–"/>
              <a:defRPr sz="2000">
                <a:solidFill>
                  <a:schemeClr val="tx1"/>
                </a:solidFill>
                <a:latin typeface="+mn-lt"/>
              </a:defRPr>
            </a:lvl3pPr>
            <a:lvl4pPr marL="1079500" indent="-182563" algn="l" rtl="0" eaLnBrk="0" fontAlgn="base" hangingPunct="0">
              <a:lnSpc>
                <a:spcPct val="95000"/>
              </a:lnSpc>
              <a:spcBef>
                <a:spcPct val="25000"/>
              </a:spcBef>
              <a:spcAft>
                <a:spcPct val="0"/>
              </a:spcAft>
              <a:buClr>
                <a:schemeClr val="tx2"/>
              </a:buClr>
              <a:buFont typeface="Arial" charset="0"/>
              <a:buChar char="–"/>
              <a:defRPr>
                <a:solidFill>
                  <a:schemeClr val="tx1"/>
                </a:solidFill>
                <a:latin typeface="+mn-lt"/>
              </a:defRPr>
            </a:lvl4pPr>
            <a:lvl5pPr marL="1431925" indent="-173038" algn="l" rtl="0" eaLnBrk="0" fontAlgn="base" hangingPunct="0">
              <a:lnSpc>
                <a:spcPct val="95000"/>
              </a:lnSpc>
              <a:spcBef>
                <a:spcPct val="25000"/>
              </a:spcBef>
              <a:spcAft>
                <a:spcPct val="0"/>
              </a:spcAft>
              <a:buClr>
                <a:schemeClr val="tx2"/>
              </a:buClr>
              <a:buFont typeface="Arial" charset="0"/>
              <a:buChar char="–"/>
              <a:defRPr sz="1600">
                <a:solidFill>
                  <a:schemeClr val="tx1"/>
                </a:solidFill>
                <a:latin typeface="+mn-lt"/>
              </a:defRPr>
            </a:lvl5pPr>
            <a:lvl6pPr marL="18891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6pPr>
            <a:lvl7pPr marL="23463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7pPr>
            <a:lvl8pPr marL="28035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8pPr>
            <a:lvl9pPr marL="32607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9pPr>
          </a:lstStyle>
          <a:p>
            <a:pPr>
              <a:lnSpc>
                <a:spcPct val="100000"/>
              </a:lnSpc>
              <a:spcBef>
                <a:spcPts val="0"/>
              </a:spcBef>
              <a:spcAft>
                <a:spcPts val="900"/>
              </a:spcAft>
            </a:pPr>
            <a:r>
              <a:rPr lang="mn-MN" sz="1600" b="1" u="sng" dirty="0"/>
              <a:t>Компанийн тайланд хийсэн тохируулга</a:t>
            </a:r>
            <a:endParaRPr lang="en-GB" sz="1600" b="1" u="sng" dirty="0">
              <a:solidFill>
                <a:srgbClr val="FF0000"/>
              </a:solidFill>
            </a:endParaRPr>
          </a:p>
          <a:p>
            <a:pPr>
              <a:lnSpc>
                <a:spcPct val="100000"/>
              </a:lnSpc>
              <a:spcBef>
                <a:spcPts val="0"/>
              </a:spcBef>
              <a:spcAft>
                <a:spcPts val="900"/>
              </a:spcAft>
            </a:pPr>
            <a:endParaRPr lang="en-GB" sz="1400" b="1" u="sng" kern="0" dirty="0">
              <a:solidFill>
                <a:srgbClr val="FF0000"/>
              </a:solidFill>
            </a:endParaRPr>
          </a:p>
          <a:p>
            <a:pPr>
              <a:lnSpc>
                <a:spcPct val="100000"/>
              </a:lnSpc>
              <a:spcBef>
                <a:spcPts val="0"/>
              </a:spcBef>
              <a:spcAft>
                <a:spcPts val="900"/>
              </a:spcAft>
            </a:pPr>
            <a:endParaRPr lang="en-GB" sz="1400" b="1" u="sng" kern="0" dirty="0" smtClean="0"/>
          </a:p>
        </p:txBody>
      </p:sp>
      <p:pic>
        <p:nvPicPr>
          <p:cNvPr id="8" name="Image 7"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pic>
        <p:nvPicPr>
          <p:cNvPr id="9" name="Picture 2"/>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539552" y="2134495"/>
            <a:ext cx="8208912" cy="38867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89701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Нэгтгэл тайлангийн үр дүн</a:t>
            </a:r>
            <a:endParaRPr lang="en-GB" sz="2000" dirty="0"/>
          </a:p>
        </p:txBody>
      </p:sp>
      <p:sp>
        <p:nvSpPr>
          <p:cNvPr id="54275" name="Rectangle 3"/>
          <p:cNvSpPr>
            <a:spLocks noGrp="1" noChangeArrowheads="1"/>
          </p:cNvSpPr>
          <p:nvPr>
            <p:ph type="body" idx="1"/>
          </p:nvPr>
        </p:nvSpPr>
        <p:spPr>
          <a:xfrm>
            <a:off x="395536" y="1628800"/>
            <a:ext cx="8352928" cy="4608512"/>
          </a:xfrm>
        </p:spPr>
        <p:txBody>
          <a:bodyPr/>
          <a:lstStyle/>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6</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3"/>
          <p:cNvSpPr txBox="1">
            <a:spLocks noChangeArrowheads="1"/>
          </p:cNvSpPr>
          <p:nvPr/>
        </p:nvSpPr>
        <p:spPr bwMode="auto">
          <a:xfrm>
            <a:off x="415405" y="1564035"/>
            <a:ext cx="8505328" cy="45292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lnSpc>
                <a:spcPct val="95000"/>
              </a:lnSpc>
              <a:spcBef>
                <a:spcPct val="45000"/>
              </a:spcBef>
              <a:spcAft>
                <a:spcPct val="0"/>
              </a:spcAft>
              <a:buClr>
                <a:schemeClr val="tx2"/>
              </a:buClr>
              <a:defRPr sz="2200">
                <a:solidFill>
                  <a:schemeClr val="tx1"/>
                </a:solidFill>
                <a:latin typeface="+mn-lt"/>
                <a:ea typeface="+mn-ea"/>
                <a:cs typeface="+mn-cs"/>
              </a:defRPr>
            </a:lvl1pPr>
            <a:lvl2pPr marL="266700" indent="-265113" algn="l" rtl="0" eaLnBrk="0" fontAlgn="base" hangingPunct="0">
              <a:lnSpc>
                <a:spcPct val="95000"/>
              </a:lnSpc>
              <a:spcBef>
                <a:spcPct val="25000"/>
              </a:spcBef>
              <a:spcAft>
                <a:spcPct val="0"/>
              </a:spcAft>
              <a:buClr>
                <a:schemeClr val="tx2"/>
              </a:buClr>
              <a:buChar char="•"/>
              <a:defRPr sz="2200">
                <a:solidFill>
                  <a:schemeClr val="tx1"/>
                </a:solidFill>
                <a:latin typeface="+mn-lt"/>
              </a:defRPr>
            </a:lvl2pPr>
            <a:lvl3pPr marL="717550" indent="-271463" algn="l" rtl="0" eaLnBrk="0" fontAlgn="base" hangingPunct="0">
              <a:lnSpc>
                <a:spcPct val="95000"/>
              </a:lnSpc>
              <a:spcBef>
                <a:spcPct val="25000"/>
              </a:spcBef>
              <a:spcAft>
                <a:spcPct val="0"/>
              </a:spcAft>
              <a:buClr>
                <a:schemeClr val="tx2"/>
              </a:buClr>
              <a:buFont typeface="Arial" charset="0"/>
              <a:buChar char="–"/>
              <a:defRPr sz="2000">
                <a:solidFill>
                  <a:schemeClr val="tx1"/>
                </a:solidFill>
                <a:latin typeface="+mn-lt"/>
              </a:defRPr>
            </a:lvl3pPr>
            <a:lvl4pPr marL="1079500" indent="-182563" algn="l" rtl="0" eaLnBrk="0" fontAlgn="base" hangingPunct="0">
              <a:lnSpc>
                <a:spcPct val="95000"/>
              </a:lnSpc>
              <a:spcBef>
                <a:spcPct val="25000"/>
              </a:spcBef>
              <a:spcAft>
                <a:spcPct val="0"/>
              </a:spcAft>
              <a:buClr>
                <a:schemeClr val="tx2"/>
              </a:buClr>
              <a:buFont typeface="Arial" charset="0"/>
              <a:buChar char="–"/>
              <a:defRPr>
                <a:solidFill>
                  <a:schemeClr val="tx1"/>
                </a:solidFill>
                <a:latin typeface="+mn-lt"/>
              </a:defRPr>
            </a:lvl4pPr>
            <a:lvl5pPr marL="1431925" indent="-173038" algn="l" rtl="0" eaLnBrk="0" fontAlgn="base" hangingPunct="0">
              <a:lnSpc>
                <a:spcPct val="95000"/>
              </a:lnSpc>
              <a:spcBef>
                <a:spcPct val="25000"/>
              </a:spcBef>
              <a:spcAft>
                <a:spcPct val="0"/>
              </a:spcAft>
              <a:buClr>
                <a:schemeClr val="tx2"/>
              </a:buClr>
              <a:buFont typeface="Arial" charset="0"/>
              <a:buChar char="–"/>
              <a:defRPr sz="1600">
                <a:solidFill>
                  <a:schemeClr val="tx1"/>
                </a:solidFill>
                <a:latin typeface="+mn-lt"/>
              </a:defRPr>
            </a:lvl5pPr>
            <a:lvl6pPr marL="18891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6pPr>
            <a:lvl7pPr marL="23463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7pPr>
            <a:lvl8pPr marL="28035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8pPr>
            <a:lvl9pPr marL="32607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9pPr>
          </a:lstStyle>
          <a:p>
            <a:pPr>
              <a:lnSpc>
                <a:spcPct val="100000"/>
              </a:lnSpc>
              <a:spcBef>
                <a:spcPts val="0"/>
              </a:spcBef>
              <a:spcAft>
                <a:spcPts val="900"/>
              </a:spcAft>
            </a:pPr>
            <a:r>
              <a:rPr lang="mn-MN" sz="1600" b="1" u="sng" dirty="0"/>
              <a:t>Засгийн газрын тайланд хийсэн тохируулга</a:t>
            </a:r>
          </a:p>
          <a:p>
            <a:pPr>
              <a:lnSpc>
                <a:spcPct val="100000"/>
              </a:lnSpc>
              <a:spcBef>
                <a:spcPts val="0"/>
              </a:spcBef>
              <a:spcAft>
                <a:spcPts val="900"/>
              </a:spcAft>
            </a:pPr>
            <a:endParaRPr lang="en-GB" sz="1400" b="1" u="sng" kern="0" dirty="0">
              <a:solidFill>
                <a:srgbClr val="FF0000"/>
              </a:solidFill>
            </a:endParaRPr>
          </a:p>
          <a:p>
            <a:pPr>
              <a:lnSpc>
                <a:spcPct val="100000"/>
              </a:lnSpc>
              <a:spcBef>
                <a:spcPts val="0"/>
              </a:spcBef>
              <a:spcAft>
                <a:spcPts val="900"/>
              </a:spcAft>
            </a:pPr>
            <a:endParaRPr lang="en-GB" sz="1400" b="1" u="sng" kern="0" dirty="0" smtClean="0"/>
          </a:p>
        </p:txBody>
      </p:sp>
      <p:pic>
        <p:nvPicPr>
          <p:cNvPr id="9" name="Image 8"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pic>
        <p:nvPicPr>
          <p:cNvPr id="10" name="Picture 2"/>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95537" y="2060848"/>
            <a:ext cx="8352927" cy="38487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1935231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404664"/>
            <a:ext cx="6657528" cy="935038"/>
          </a:xfrm>
        </p:spPr>
        <p:txBody>
          <a:bodyPr anchor="ctr"/>
          <a:lstStyle/>
          <a:p>
            <a:pPr lvl="2"/>
            <a:r>
              <a:rPr lang="mn-MN" sz="2000" dirty="0"/>
              <a:t>Нэгтгэл тайлангийн үр дүн</a:t>
            </a:r>
            <a:endParaRPr lang="en-GB" sz="2000" dirty="0"/>
          </a:p>
        </p:txBody>
      </p:sp>
      <p:sp>
        <p:nvSpPr>
          <p:cNvPr id="54275" name="Rectangle 3"/>
          <p:cNvSpPr>
            <a:spLocks noGrp="1" noChangeArrowheads="1"/>
          </p:cNvSpPr>
          <p:nvPr>
            <p:ph type="body" idx="1"/>
          </p:nvPr>
        </p:nvSpPr>
        <p:spPr>
          <a:xfrm>
            <a:off x="395536" y="1628800"/>
            <a:ext cx="8352928" cy="4608512"/>
          </a:xfrm>
        </p:spPr>
        <p:txBody>
          <a:bodyPr/>
          <a:lstStyle/>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a:p>
          <a:p>
            <a:pPr>
              <a:lnSpc>
                <a:spcPct val="100000"/>
              </a:lnSpc>
              <a:spcBef>
                <a:spcPts val="0"/>
              </a:spcBef>
              <a:spcAft>
                <a:spcPts val="900"/>
              </a:spcAft>
            </a:pPr>
            <a:endParaRPr lang="en-GB" sz="1600" b="1" u="sng" dirty="0" smtClean="0"/>
          </a:p>
        </p:txBody>
      </p:sp>
      <p:sp>
        <p:nvSpPr>
          <p:cNvPr id="20" name="ZoneTexte 19"/>
          <p:cNvSpPr txBox="1"/>
          <p:nvPr/>
        </p:nvSpPr>
        <p:spPr>
          <a:xfrm>
            <a:off x="395536" y="6093296"/>
            <a:ext cx="8424936" cy="648072"/>
          </a:xfrm>
          <a:prstGeom prst="rect">
            <a:avLst/>
          </a:prstGeom>
          <a:noFill/>
        </p:spPr>
        <p:txBody>
          <a:bodyPr wrap="square" rtlCol="0" anchor="ctr" anchorCtr="0">
            <a:noAutofit/>
          </a:bodyPr>
          <a:lstStyle/>
          <a:p>
            <a:pPr algn="ctr"/>
            <a:fld id="{F69C80EB-B0B2-4F82-9EF1-1716BB9BAB6F}" type="slidenum">
              <a:rPr lang="fr-FR" sz="1000" smtClean="0"/>
              <a:pPr algn="ctr"/>
              <a:t>7</a:t>
            </a:fld>
            <a:endParaRPr lang="fr-FR" sz="1000" dirty="0"/>
          </a:p>
        </p:txBody>
      </p:sp>
      <p:pic>
        <p:nvPicPr>
          <p:cNvPr id="21" name="Picture 3" descr="D:\Moore Stephens\04- Tenders &amp; Opportunities\Tender Documents\03- MS LLP\03- MS documents and info\13- MS LLP New 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96336" y="6381328"/>
            <a:ext cx="1152128" cy="165238"/>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3"/>
          <p:cNvSpPr txBox="1">
            <a:spLocks noChangeArrowheads="1"/>
          </p:cNvSpPr>
          <p:nvPr/>
        </p:nvSpPr>
        <p:spPr bwMode="auto">
          <a:xfrm>
            <a:off x="395536" y="1583085"/>
            <a:ext cx="8505328" cy="48329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lnSpc>
                <a:spcPct val="95000"/>
              </a:lnSpc>
              <a:spcBef>
                <a:spcPct val="45000"/>
              </a:spcBef>
              <a:spcAft>
                <a:spcPct val="0"/>
              </a:spcAft>
              <a:buClr>
                <a:schemeClr val="tx2"/>
              </a:buClr>
              <a:defRPr sz="2200">
                <a:solidFill>
                  <a:schemeClr val="tx1"/>
                </a:solidFill>
                <a:latin typeface="+mn-lt"/>
                <a:ea typeface="+mn-ea"/>
                <a:cs typeface="+mn-cs"/>
              </a:defRPr>
            </a:lvl1pPr>
            <a:lvl2pPr marL="266700" indent="-265113" algn="l" rtl="0" eaLnBrk="0" fontAlgn="base" hangingPunct="0">
              <a:lnSpc>
                <a:spcPct val="95000"/>
              </a:lnSpc>
              <a:spcBef>
                <a:spcPct val="25000"/>
              </a:spcBef>
              <a:spcAft>
                <a:spcPct val="0"/>
              </a:spcAft>
              <a:buClr>
                <a:schemeClr val="tx2"/>
              </a:buClr>
              <a:buChar char="•"/>
              <a:defRPr sz="2200">
                <a:solidFill>
                  <a:schemeClr val="tx1"/>
                </a:solidFill>
                <a:latin typeface="+mn-lt"/>
              </a:defRPr>
            </a:lvl2pPr>
            <a:lvl3pPr marL="717550" indent="-271463" algn="l" rtl="0" eaLnBrk="0" fontAlgn="base" hangingPunct="0">
              <a:lnSpc>
                <a:spcPct val="95000"/>
              </a:lnSpc>
              <a:spcBef>
                <a:spcPct val="25000"/>
              </a:spcBef>
              <a:spcAft>
                <a:spcPct val="0"/>
              </a:spcAft>
              <a:buClr>
                <a:schemeClr val="tx2"/>
              </a:buClr>
              <a:buFont typeface="Arial" charset="0"/>
              <a:buChar char="–"/>
              <a:defRPr sz="2000">
                <a:solidFill>
                  <a:schemeClr val="tx1"/>
                </a:solidFill>
                <a:latin typeface="+mn-lt"/>
              </a:defRPr>
            </a:lvl3pPr>
            <a:lvl4pPr marL="1079500" indent="-182563" algn="l" rtl="0" eaLnBrk="0" fontAlgn="base" hangingPunct="0">
              <a:lnSpc>
                <a:spcPct val="95000"/>
              </a:lnSpc>
              <a:spcBef>
                <a:spcPct val="25000"/>
              </a:spcBef>
              <a:spcAft>
                <a:spcPct val="0"/>
              </a:spcAft>
              <a:buClr>
                <a:schemeClr val="tx2"/>
              </a:buClr>
              <a:buFont typeface="Arial" charset="0"/>
              <a:buChar char="–"/>
              <a:defRPr>
                <a:solidFill>
                  <a:schemeClr val="tx1"/>
                </a:solidFill>
                <a:latin typeface="+mn-lt"/>
              </a:defRPr>
            </a:lvl4pPr>
            <a:lvl5pPr marL="1431925" indent="-173038" algn="l" rtl="0" eaLnBrk="0" fontAlgn="base" hangingPunct="0">
              <a:lnSpc>
                <a:spcPct val="95000"/>
              </a:lnSpc>
              <a:spcBef>
                <a:spcPct val="25000"/>
              </a:spcBef>
              <a:spcAft>
                <a:spcPct val="0"/>
              </a:spcAft>
              <a:buClr>
                <a:schemeClr val="tx2"/>
              </a:buClr>
              <a:buFont typeface="Arial" charset="0"/>
              <a:buChar char="–"/>
              <a:defRPr sz="1600">
                <a:solidFill>
                  <a:schemeClr val="tx1"/>
                </a:solidFill>
                <a:latin typeface="+mn-lt"/>
              </a:defRPr>
            </a:lvl5pPr>
            <a:lvl6pPr marL="18891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6pPr>
            <a:lvl7pPr marL="23463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7pPr>
            <a:lvl8pPr marL="28035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8pPr>
            <a:lvl9pPr marL="3260725" indent="-173038" algn="l" rtl="0" fontAlgn="base">
              <a:lnSpc>
                <a:spcPct val="95000"/>
              </a:lnSpc>
              <a:spcBef>
                <a:spcPct val="25000"/>
              </a:spcBef>
              <a:spcAft>
                <a:spcPct val="0"/>
              </a:spcAft>
              <a:buClr>
                <a:schemeClr val="tx2"/>
              </a:buClr>
              <a:buFont typeface="Arial" charset="0"/>
              <a:buChar char="–"/>
              <a:defRPr sz="1600">
                <a:solidFill>
                  <a:schemeClr val="tx1"/>
                </a:solidFill>
                <a:latin typeface="+mn-lt"/>
              </a:defRPr>
            </a:lvl9pPr>
          </a:lstStyle>
          <a:p>
            <a:pPr>
              <a:lnSpc>
                <a:spcPct val="100000"/>
              </a:lnSpc>
              <a:spcBef>
                <a:spcPts val="1200"/>
              </a:spcBef>
              <a:spcAft>
                <a:spcPts val="900"/>
              </a:spcAft>
            </a:pPr>
            <a:r>
              <a:rPr lang="mn-MN" sz="1400" b="1" u="sng" dirty="0"/>
              <a:t>Шийдэгдээгүй үлдсэн зөрүүний нэгтгэл дүн</a:t>
            </a:r>
            <a:endParaRPr lang="en-GB" sz="1400" b="1" u="sng" kern="0" dirty="0" smtClean="0">
              <a:solidFill>
                <a:srgbClr val="FF0000"/>
              </a:solidFill>
            </a:endParaRPr>
          </a:p>
          <a:p>
            <a:pPr>
              <a:lnSpc>
                <a:spcPct val="100000"/>
              </a:lnSpc>
              <a:spcBef>
                <a:spcPts val="0"/>
              </a:spcBef>
              <a:spcAft>
                <a:spcPts val="900"/>
              </a:spcAft>
            </a:pPr>
            <a:endParaRPr lang="en-GB" sz="1400" b="1" u="sng" kern="0" dirty="0">
              <a:solidFill>
                <a:srgbClr val="FF0000"/>
              </a:solidFill>
            </a:endParaRPr>
          </a:p>
          <a:p>
            <a:pPr>
              <a:lnSpc>
                <a:spcPct val="100000"/>
              </a:lnSpc>
              <a:spcBef>
                <a:spcPts val="0"/>
              </a:spcBef>
              <a:spcAft>
                <a:spcPts val="900"/>
              </a:spcAft>
            </a:pPr>
            <a:endParaRPr lang="en-GB" sz="1400" b="1" u="sng" kern="0" dirty="0" smtClean="0"/>
          </a:p>
        </p:txBody>
      </p:sp>
      <p:pic>
        <p:nvPicPr>
          <p:cNvPr id="9" name="Image 8" descr="D:\Moore Stephens\03- Missions\2013\21- Mongolia (EITI) - Jul\01- Admin\01- Contract\logo-dva.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536" y="6213764"/>
            <a:ext cx="936104" cy="455596"/>
          </a:xfrm>
          <a:prstGeom prst="rect">
            <a:avLst/>
          </a:prstGeom>
          <a:noFill/>
          <a:ln>
            <a:noFill/>
          </a:ln>
        </p:spPr>
      </p:pic>
      <p:pic>
        <p:nvPicPr>
          <p:cNvPr id="10" name="Picture 2"/>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53863" y="2132856"/>
            <a:ext cx="8094601" cy="37444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1702448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t>Хамгийн их зөрүүтэй компаниуд</a:t>
            </a:r>
            <a:endParaRPr lang="en-US" dirty="0"/>
          </a:p>
        </p:txBody>
      </p:sp>
      <p:graphicFrame>
        <p:nvGraphicFramePr>
          <p:cNvPr id="4" name="Table 3"/>
          <p:cNvGraphicFramePr>
            <a:graphicFrameLocks noGrp="1"/>
          </p:cNvGraphicFramePr>
          <p:nvPr/>
        </p:nvGraphicFramePr>
        <p:xfrm>
          <a:off x="533400" y="1600200"/>
          <a:ext cx="7696201" cy="5257804"/>
        </p:xfrm>
        <a:graphic>
          <a:graphicData uri="http://schemas.openxmlformats.org/drawingml/2006/table">
            <a:tbl>
              <a:tblPr/>
              <a:tblGrid>
                <a:gridCol w="527405"/>
                <a:gridCol w="3378366"/>
                <a:gridCol w="1264097"/>
                <a:gridCol w="1264097"/>
                <a:gridCol w="1262236"/>
              </a:tblGrid>
              <a:tr h="380213">
                <a:tc>
                  <a:txBody>
                    <a:bodyPr/>
                    <a:lstStyle/>
                    <a:p>
                      <a:pPr marL="0" marR="0" algn="ctr">
                        <a:spcBef>
                          <a:spcPts val="200"/>
                        </a:spcBef>
                        <a:spcAft>
                          <a:spcPts val="200"/>
                        </a:spcAft>
                      </a:pPr>
                      <a:r>
                        <a:rPr lang="mn-MN" sz="1000" b="1">
                          <a:solidFill>
                            <a:srgbClr val="FFFFFF"/>
                          </a:solidFill>
                          <a:latin typeface="Times New Roman"/>
                          <a:ea typeface="Times New Roman"/>
                          <a:cs typeface="Times New Roman"/>
                        </a:rPr>
                        <a:t>№</a:t>
                      </a:r>
                      <a:endParaRPr lang="en-US" sz="1100">
                        <a:latin typeface="Arial"/>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solidFill>
                      <a:srgbClr val="244061"/>
                    </a:solidFill>
                  </a:tcPr>
                </a:tc>
                <a:tc>
                  <a:txBody>
                    <a:bodyPr/>
                    <a:lstStyle/>
                    <a:p>
                      <a:pPr marL="0" marR="0" algn="l">
                        <a:spcBef>
                          <a:spcPts val="200"/>
                        </a:spcBef>
                        <a:spcAft>
                          <a:spcPts val="200"/>
                        </a:spcAft>
                      </a:pPr>
                      <a:r>
                        <a:rPr lang="mn-MN" sz="1000" b="1">
                          <a:solidFill>
                            <a:srgbClr val="FFFFFF"/>
                          </a:solidFill>
                          <a:latin typeface="Times New Roman"/>
                          <a:ea typeface="Times New Roman"/>
                          <a:cs typeface="Times New Roman"/>
                        </a:rPr>
                        <a:t>Компани нэр</a:t>
                      </a:r>
                      <a:endParaRPr lang="en-US" sz="1100">
                        <a:latin typeface="Arial"/>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solidFill>
                      <a:srgbClr val="244061"/>
                    </a:solidFill>
                  </a:tcPr>
                </a:tc>
                <a:tc>
                  <a:txBody>
                    <a:bodyPr/>
                    <a:lstStyle/>
                    <a:p>
                      <a:pPr marL="0" marR="0" algn="ctr">
                        <a:spcBef>
                          <a:spcPts val="200"/>
                        </a:spcBef>
                        <a:spcAft>
                          <a:spcPts val="200"/>
                        </a:spcAft>
                      </a:pPr>
                      <a:r>
                        <a:rPr lang="mn-MN" sz="1000" b="1">
                          <a:solidFill>
                            <a:srgbClr val="FFFFFF"/>
                          </a:solidFill>
                          <a:latin typeface="Times New Roman"/>
                          <a:ea typeface="Times New Roman"/>
                          <a:cs typeface="Times New Roman"/>
                        </a:rPr>
                        <a:t>Компаниуд</a:t>
                      </a:r>
                      <a:br>
                        <a:rPr lang="mn-MN" sz="1000" b="1">
                          <a:solidFill>
                            <a:srgbClr val="FFFFFF"/>
                          </a:solidFill>
                          <a:latin typeface="Times New Roman"/>
                          <a:ea typeface="Times New Roman"/>
                          <a:cs typeface="Times New Roman"/>
                        </a:rPr>
                      </a:br>
                      <a:r>
                        <a:rPr lang="mn-MN" sz="1000" b="1">
                          <a:solidFill>
                            <a:srgbClr val="FFFFFF"/>
                          </a:solidFill>
                          <a:latin typeface="Times New Roman"/>
                          <a:ea typeface="Times New Roman"/>
                          <a:cs typeface="Times New Roman"/>
                        </a:rPr>
                        <a:t>(мянган т</a:t>
                      </a:r>
                      <a:r>
                        <a:rPr lang="mn-MN" sz="1000" b="1">
                          <a:solidFill>
                            <a:srgbClr val="FFFFFF"/>
                          </a:solidFill>
                          <a:latin typeface="Times New Roman"/>
                          <a:ea typeface="MS Gothic"/>
                          <a:cs typeface="Times New Roman"/>
                        </a:rPr>
                        <a:t>ө</a:t>
                      </a:r>
                      <a:r>
                        <a:rPr lang="mn-MN" sz="1000" b="1">
                          <a:solidFill>
                            <a:srgbClr val="FFFFFF"/>
                          </a:solidFill>
                          <a:latin typeface="Times New Roman"/>
                          <a:ea typeface="Microsoft YaHei"/>
                          <a:cs typeface="Times New Roman"/>
                        </a:rPr>
                        <a:t>гр</a:t>
                      </a:r>
                      <a:r>
                        <a:rPr lang="mn-MN" sz="1000" b="1">
                          <a:solidFill>
                            <a:srgbClr val="FFFFFF"/>
                          </a:solidFill>
                          <a:latin typeface="Times New Roman"/>
                          <a:ea typeface="MS Gothic"/>
                          <a:cs typeface="Times New Roman"/>
                        </a:rPr>
                        <a:t>ө</a:t>
                      </a:r>
                      <a:r>
                        <a:rPr lang="mn-MN" sz="1000" b="1">
                          <a:solidFill>
                            <a:srgbClr val="FFFFFF"/>
                          </a:solidFill>
                          <a:latin typeface="Times New Roman"/>
                          <a:ea typeface="Microsoft YaHei"/>
                          <a:cs typeface="Times New Roman"/>
                        </a:rPr>
                        <a:t>г</a:t>
                      </a:r>
                      <a:r>
                        <a:rPr lang="mn-MN" sz="1000" b="1">
                          <a:solidFill>
                            <a:srgbClr val="FFFFFF"/>
                          </a:solidFill>
                          <a:latin typeface="Times New Roman"/>
                          <a:ea typeface="Times New Roman"/>
                          <a:cs typeface="Times New Roman"/>
                        </a:rPr>
                        <a:t>)</a:t>
                      </a:r>
                      <a:endParaRPr lang="en-US" sz="1100">
                        <a:latin typeface="Arial"/>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solidFill>
                      <a:srgbClr val="244061"/>
                    </a:solidFill>
                  </a:tcPr>
                </a:tc>
                <a:tc>
                  <a:txBody>
                    <a:bodyPr/>
                    <a:lstStyle/>
                    <a:p>
                      <a:pPr marL="0" marR="0" algn="ctr">
                        <a:spcBef>
                          <a:spcPts val="200"/>
                        </a:spcBef>
                        <a:spcAft>
                          <a:spcPts val="200"/>
                        </a:spcAft>
                      </a:pPr>
                      <a:r>
                        <a:rPr lang="mn-MN" sz="1000" b="1">
                          <a:solidFill>
                            <a:srgbClr val="FFFFFF"/>
                          </a:solidFill>
                          <a:latin typeface="Times New Roman"/>
                          <a:ea typeface="Times New Roman"/>
                          <a:cs typeface="Times New Roman"/>
                        </a:rPr>
                        <a:t>Засгийн газар</a:t>
                      </a:r>
                      <a:br>
                        <a:rPr lang="mn-MN" sz="1000" b="1">
                          <a:solidFill>
                            <a:srgbClr val="FFFFFF"/>
                          </a:solidFill>
                          <a:latin typeface="Times New Roman"/>
                          <a:ea typeface="Times New Roman"/>
                          <a:cs typeface="Times New Roman"/>
                        </a:rPr>
                      </a:br>
                      <a:r>
                        <a:rPr lang="mn-MN" sz="1000" b="1">
                          <a:solidFill>
                            <a:srgbClr val="FFFFFF"/>
                          </a:solidFill>
                          <a:latin typeface="Times New Roman"/>
                          <a:ea typeface="Times New Roman"/>
                          <a:cs typeface="Times New Roman"/>
                        </a:rPr>
                        <a:t>(мянган т</a:t>
                      </a:r>
                      <a:r>
                        <a:rPr lang="mn-MN" sz="1000" b="1">
                          <a:solidFill>
                            <a:srgbClr val="FFFFFF"/>
                          </a:solidFill>
                          <a:latin typeface="Times New Roman"/>
                          <a:ea typeface="MS Gothic"/>
                          <a:cs typeface="Times New Roman"/>
                        </a:rPr>
                        <a:t>ө</a:t>
                      </a:r>
                      <a:r>
                        <a:rPr lang="mn-MN" sz="1000" b="1">
                          <a:solidFill>
                            <a:srgbClr val="FFFFFF"/>
                          </a:solidFill>
                          <a:latin typeface="Times New Roman"/>
                          <a:ea typeface="Microsoft YaHei"/>
                          <a:cs typeface="Times New Roman"/>
                        </a:rPr>
                        <a:t>гр</a:t>
                      </a:r>
                      <a:r>
                        <a:rPr lang="mn-MN" sz="1000" b="1">
                          <a:solidFill>
                            <a:srgbClr val="FFFFFF"/>
                          </a:solidFill>
                          <a:latin typeface="Times New Roman"/>
                          <a:ea typeface="MS Gothic"/>
                          <a:cs typeface="Times New Roman"/>
                        </a:rPr>
                        <a:t>ө</a:t>
                      </a:r>
                      <a:r>
                        <a:rPr lang="mn-MN" sz="1000" b="1">
                          <a:solidFill>
                            <a:srgbClr val="FFFFFF"/>
                          </a:solidFill>
                          <a:latin typeface="Times New Roman"/>
                          <a:ea typeface="Microsoft YaHei"/>
                          <a:cs typeface="Times New Roman"/>
                        </a:rPr>
                        <a:t>г</a:t>
                      </a:r>
                      <a:r>
                        <a:rPr lang="mn-MN" sz="1000" b="1">
                          <a:solidFill>
                            <a:srgbClr val="FFFFFF"/>
                          </a:solidFill>
                          <a:latin typeface="Times New Roman"/>
                          <a:ea typeface="Times New Roman"/>
                          <a:cs typeface="Times New Roman"/>
                        </a:rPr>
                        <a:t>)</a:t>
                      </a:r>
                      <a:endParaRPr lang="en-US" sz="1100">
                        <a:latin typeface="Arial"/>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solidFill>
                      <a:srgbClr val="244061"/>
                    </a:solidFill>
                  </a:tcPr>
                </a:tc>
                <a:tc>
                  <a:txBody>
                    <a:bodyPr/>
                    <a:lstStyle/>
                    <a:p>
                      <a:pPr marL="0" marR="0" algn="ctr">
                        <a:spcBef>
                          <a:spcPts val="200"/>
                        </a:spcBef>
                        <a:spcAft>
                          <a:spcPts val="200"/>
                        </a:spcAft>
                      </a:pPr>
                      <a:r>
                        <a:rPr lang="mn-MN" sz="1000" b="1">
                          <a:solidFill>
                            <a:srgbClr val="FFFFFF"/>
                          </a:solidFill>
                          <a:latin typeface="Times New Roman"/>
                          <a:ea typeface="Times New Roman"/>
                          <a:cs typeface="Times New Roman"/>
                        </a:rPr>
                        <a:t>З</a:t>
                      </a:r>
                      <a:r>
                        <a:rPr lang="mn-MN" sz="1000" b="1">
                          <a:solidFill>
                            <a:srgbClr val="FFFFFF"/>
                          </a:solidFill>
                          <a:latin typeface="Times New Roman"/>
                          <a:ea typeface="MS Gothic"/>
                          <a:cs typeface="Times New Roman"/>
                        </a:rPr>
                        <a:t>ө</a:t>
                      </a:r>
                      <a:r>
                        <a:rPr lang="mn-MN" sz="1000" b="1">
                          <a:solidFill>
                            <a:srgbClr val="FFFFFF"/>
                          </a:solidFill>
                          <a:latin typeface="Times New Roman"/>
                          <a:ea typeface="Microsoft YaHei"/>
                          <a:cs typeface="Times New Roman"/>
                        </a:rPr>
                        <a:t>р</a:t>
                      </a:r>
                      <a:r>
                        <a:rPr lang="mn-MN" sz="1000" b="1">
                          <a:solidFill>
                            <a:srgbClr val="FFFFFF"/>
                          </a:solidFill>
                          <a:latin typeface="Times New Roman"/>
                          <a:ea typeface="MS Gothic"/>
                          <a:cs typeface="Times New Roman"/>
                        </a:rPr>
                        <a:t>үү</a:t>
                      </a:r>
                      <a:r>
                        <a:rPr lang="mn-MN" sz="1000" b="1">
                          <a:solidFill>
                            <a:srgbClr val="FFFFFF"/>
                          </a:solidFill>
                          <a:latin typeface="Times New Roman"/>
                          <a:ea typeface="Times New Roman"/>
                          <a:cs typeface="Times New Roman"/>
                        </a:rPr>
                        <a:t/>
                      </a:r>
                      <a:br>
                        <a:rPr lang="mn-MN" sz="1000" b="1">
                          <a:solidFill>
                            <a:srgbClr val="FFFFFF"/>
                          </a:solidFill>
                          <a:latin typeface="Times New Roman"/>
                          <a:ea typeface="Times New Roman"/>
                          <a:cs typeface="Times New Roman"/>
                        </a:rPr>
                      </a:br>
                      <a:r>
                        <a:rPr lang="mn-MN" sz="1000" b="1">
                          <a:solidFill>
                            <a:srgbClr val="FFFFFF"/>
                          </a:solidFill>
                          <a:latin typeface="Times New Roman"/>
                          <a:ea typeface="Times New Roman"/>
                          <a:cs typeface="Times New Roman"/>
                        </a:rPr>
                        <a:t>(мянган т</a:t>
                      </a:r>
                      <a:r>
                        <a:rPr lang="mn-MN" sz="1000" b="1">
                          <a:solidFill>
                            <a:srgbClr val="FFFFFF"/>
                          </a:solidFill>
                          <a:latin typeface="Times New Roman"/>
                          <a:ea typeface="MS Gothic"/>
                          <a:cs typeface="Times New Roman"/>
                        </a:rPr>
                        <a:t>ө</a:t>
                      </a:r>
                      <a:r>
                        <a:rPr lang="mn-MN" sz="1000" b="1">
                          <a:solidFill>
                            <a:srgbClr val="FFFFFF"/>
                          </a:solidFill>
                          <a:latin typeface="Times New Roman"/>
                          <a:ea typeface="Microsoft YaHei"/>
                          <a:cs typeface="Times New Roman"/>
                        </a:rPr>
                        <a:t>гр</a:t>
                      </a:r>
                      <a:r>
                        <a:rPr lang="mn-MN" sz="1000" b="1">
                          <a:solidFill>
                            <a:srgbClr val="FFFFFF"/>
                          </a:solidFill>
                          <a:latin typeface="Times New Roman"/>
                          <a:ea typeface="MS Gothic"/>
                          <a:cs typeface="Times New Roman"/>
                        </a:rPr>
                        <a:t>ө</a:t>
                      </a:r>
                      <a:r>
                        <a:rPr lang="mn-MN" sz="1000" b="1">
                          <a:solidFill>
                            <a:srgbClr val="FFFFFF"/>
                          </a:solidFill>
                          <a:latin typeface="Times New Roman"/>
                          <a:ea typeface="Microsoft YaHei"/>
                          <a:cs typeface="Times New Roman"/>
                        </a:rPr>
                        <a:t>г</a:t>
                      </a:r>
                      <a:r>
                        <a:rPr lang="mn-MN" sz="1000" b="1">
                          <a:solidFill>
                            <a:srgbClr val="FFFFFF"/>
                          </a:solidFill>
                          <a:latin typeface="Times New Roman"/>
                          <a:ea typeface="Times New Roman"/>
                          <a:cs typeface="Times New Roman"/>
                        </a:rPr>
                        <a:t>)</a:t>
                      </a:r>
                      <a:endParaRPr lang="en-US" sz="1100">
                        <a:latin typeface="Arial"/>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solidFill>
                      <a:srgbClr val="244061"/>
                    </a:solidFill>
                  </a:tcPr>
                </a:tc>
              </a:tr>
              <a:tr h="195538">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114</a:t>
                      </a:r>
                      <a:endParaRPr lang="en-US" sz="110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Петрочайна дачин тамсаг ХХК</a:t>
                      </a:r>
                      <a:endParaRPr lang="en-US" sz="110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tcPr>
                </a:tc>
                <a:tc>
                  <a:txBody>
                    <a:bodyPr/>
                    <a:lstStyle/>
                    <a:p>
                      <a:pPr marL="0" marR="0" algn="r">
                        <a:spcBef>
                          <a:spcPts val="200"/>
                        </a:spcBef>
                        <a:spcAft>
                          <a:spcPts val="200"/>
                        </a:spcAft>
                      </a:pPr>
                      <a:r>
                        <a:rPr lang="mn-MN" sz="1000">
                          <a:latin typeface="Times New Roman"/>
                          <a:ea typeface="Times New Roman"/>
                          <a:cs typeface="Times New Roman"/>
                        </a:rPr>
                        <a:t>105,656,807</a:t>
                      </a:r>
                      <a:endParaRPr lang="en-US" sz="110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tcPr>
                </a:tc>
                <a:tc>
                  <a:txBody>
                    <a:bodyPr/>
                    <a:lstStyle/>
                    <a:p>
                      <a:pPr marL="0" marR="0" algn="r">
                        <a:spcBef>
                          <a:spcPts val="200"/>
                        </a:spcBef>
                        <a:spcAft>
                          <a:spcPts val="200"/>
                        </a:spcAft>
                      </a:pPr>
                      <a:r>
                        <a:rPr lang="mn-MN" sz="1000">
                          <a:latin typeface="Times New Roman"/>
                          <a:ea typeface="Times New Roman"/>
                          <a:cs typeface="Times New Roman"/>
                        </a:rPr>
                        <a:t>104,864,082</a:t>
                      </a:r>
                      <a:endParaRPr lang="en-US" sz="110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tcPr>
                </a:tc>
                <a:tc>
                  <a:txBody>
                    <a:bodyPr/>
                    <a:lstStyle/>
                    <a:p>
                      <a:pPr marL="0" marR="0" algn="r">
                        <a:spcBef>
                          <a:spcPts val="200"/>
                        </a:spcBef>
                        <a:spcAft>
                          <a:spcPts val="200"/>
                        </a:spcAft>
                      </a:pPr>
                      <a:r>
                        <a:rPr lang="mn-MN" sz="1000">
                          <a:latin typeface="Times New Roman"/>
                          <a:ea typeface="Times New Roman"/>
                          <a:cs typeface="Times New Roman"/>
                        </a:rPr>
                        <a:t>792,725</a:t>
                      </a:r>
                      <a:endParaRPr lang="en-US" sz="110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tcPr>
                </a:tc>
              </a:tr>
              <a:tr h="184675">
                <a:tc>
                  <a:txBody>
                    <a:bodyPr/>
                    <a:lstStyle/>
                    <a:p>
                      <a:pPr marL="0" marR="0" algn="ctr">
                        <a:spcBef>
                          <a:spcPts val="200"/>
                        </a:spcBef>
                        <a:spcAft>
                          <a:spcPts val="200"/>
                        </a:spcAft>
                      </a:pPr>
                      <a:r>
                        <a:rPr lang="mn-MN" sz="1000">
                          <a:latin typeface="Times New Roman"/>
                          <a:ea typeface="Times New Roman"/>
                          <a:cs typeface="Times New Roman"/>
                        </a:rPr>
                        <a:t>7</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latin typeface="Times New Roman"/>
                          <a:ea typeface="Times New Roman"/>
                          <a:cs typeface="Times New Roman"/>
                        </a:rPr>
                        <a:t>Алтайн х</a:t>
                      </a:r>
                      <a:r>
                        <a:rPr lang="mn-MN" sz="1000">
                          <a:latin typeface="Times New Roman"/>
                          <a:ea typeface="MS Gothic"/>
                          <a:cs typeface="Times New Roman"/>
                        </a:rPr>
                        <a:t>ү</a:t>
                      </a:r>
                      <a:r>
                        <a:rPr lang="mn-MN" sz="1000">
                          <a:latin typeface="Times New Roman"/>
                          <a:ea typeface="Microsoft YaHei"/>
                          <a:cs typeface="Times New Roman"/>
                        </a:rPr>
                        <a:t>дэрХХ</a:t>
                      </a:r>
                      <a:r>
                        <a:rPr lang="mn-MN" sz="1000">
                          <a:latin typeface="Times New Roman"/>
                          <a:ea typeface="Times New Roman"/>
                          <a:cs typeface="Times New Roman"/>
                        </a:rPr>
                        <a:t>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22,754,141</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22,428,073</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326,068</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54</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Дархан борхужир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281,398</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82,012</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199,386</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latin typeface="Times New Roman"/>
                          <a:ea typeface="Times New Roman"/>
                          <a:cs typeface="Times New Roman"/>
                        </a:rPr>
                        <a:t>29</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latin typeface="Times New Roman"/>
                          <a:ea typeface="Times New Roman"/>
                          <a:cs typeface="Times New Roman"/>
                        </a:rPr>
                        <a:t>Бороогоулд ХХК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33,669,722</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33,478,789</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190,933</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51</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Голден сий петролиум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1,309,534</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1,194,612</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114,922</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latin typeface="Times New Roman"/>
                          <a:ea typeface="Times New Roman"/>
                          <a:cs typeface="Times New Roman"/>
                        </a:rPr>
                        <a:t>91</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latin typeface="Times New Roman"/>
                          <a:ea typeface="Times New Roman"/>
                          <a:cs typeface="Times New Roman"/>
                        </a:rPr>
                        <a:t>Монголросцветмет ХХК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12,108,432</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12,047,525</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60,907</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93</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Монголын Алт МАК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86,161,824</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86,103,290</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58,534</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latin typeface="Times New Roman"/>
                          <a:ea typeface="Times New Roman"/>
                          <a:cs typeface="Times New Roman"/>
                        </a:rPr>
                        <a:t>18</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latin typeface="Times New Roman"/>
                          <a:ea typeface="Times New Roman"/>
                          <a:cs typeface="Times New Roman"/>
                        </a:rPr>
                        <a:t>Баялаг-Орд ХХК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213,455</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158,512</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54,943</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104</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Олон овоот гоулд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4,198,883</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4,144,830</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54,053</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latin typeface="Times New Roman"/>
                          <a:ea typeface="Times New Roman"/>
                          <a:cs typeface="Times New Roman"/>
                        </a:rPr>
                        <a:t>88</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latin typeface="Times New Roman"/>
                          <a:ea typeface="Times New Roman"/>
                          <a:cs typeface="Times New Roman"/>
                        </a:rPr>
                        <a:t>Монгол Газар ХХК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480,411</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428,507</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51,904</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110</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Оюу толгой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201,967,916</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201,918,246</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49,670</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latin typeface="Times New Roman"/>
                          <a:ea typeface="Times New Roman"/>
                          <a:cs typeface="Times New Roman"/>
                        </a:rPr>
                        <a:t>66</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latin typeface="Times New Roman"/>
                          <a:ea typeface="Times New Roman"/>
                          <a:cs typeface="Times New Roman"/>
                        </a:rPr>
                        <a:t>Ж</a:t>
                      </a:r>
                      <a:r>
                        <a:rPr lang="mn-MN" sz="1000">
                          <a:latin typeface="Times New Roman"/>
                          <a:ea typeface="MS Gothic"/>
                          <a:cs typeface="Times New Roman"/>
                        </a:rPr>
                        <a:t>ө</a:t>
                      </a:r>
                      <a:r>
                        <a:rPr lang="mn-MN" sz="1000">
                          <a:latin typeface="Times New Roman"/>
                          <a:ea typeface="Microsoft YaHei"/>
                          <a:cs typeface="Times New Roman"/>
                        </a:rPr>
                        <a:t>нЮанХХ</a:t>
                      </a:r>
                      <a:r>
                        <a:rPr lang="mn-MN" sz="1000">
                          <a:latin typeface="Times New Roman"/>
                          <a:ea typeface="Times New Roman"/>
                          <a:cs typeface="Times New Roman"/>
                        </a:rPr>
                        <a:t>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286,900</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243,478</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43,422</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90</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Монголболгаргео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403,131</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359,975</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43,156</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latin typeface="Times New Roman"/>
                          <a:ea typeface="Times New Roman"/>
                          <a:cs typeface="Times New Roman"/>
                        </a:rPr>
                        <a:t>159</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latin typeface="Times New Roman"/>
                          <a:ea typeface="Times New Roman"/>
                          <a:cs typeface="Times New Roman"/>
                        </a:rPr>
                        <a:t>Цайртминерал ХХК </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25,342,018</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25,305,957</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36,061</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37</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Бэрх ресорсиз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344,176</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309,059</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35,117</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196</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Эрдэнэт </a:t>
                      </a:r>
                      <a:r>
                        <a:rPr lang="mn-MN" sz="1000">
                          <a:solidFill>
                            <a:srgbClr val="000000"/>
                          </a:solidFill>
                          <a:latin typeface="Times New Roman"/>
                          <a:ea typeface="MS Gothic"/>
                          <a:cs typeface="Times New Roman"/>
                        </a:rPr>
                        <a:t>ү</a:t>
                      </a:r>
                      <a:r>
                        <a:rPr lang="mn-MN" sz="1000">
                          <a:solidFill>
                            <a:srgbClr val="000000"/>
                          </a:solidFill>
                          <a:latin typeface="Times New Roman"/>
                          <a:ea typeface="Microsoft YaHei"/>
                          <a:cs typeface="Times New Roman"/>
                        </a:rPr>
                        <a:t>йлдвэрХХ</a:t>
                      </a:r>
                      <a:r>
                        <a:rPr lang="mn-MN" sz="1000">
                          <a:solidFill>
                            <a:srgbClr val="000000"/>
                          </a:solidFill>
                          <a:latin typeface="Times New Roman"/>
                          <a:ea typeface="Times New Roman"/>
                          <a:cs typeface="Times New Roman"/>
                        </a:rPr>
                        <a:t>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519,761,765</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519,726,775</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34,990</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latin typeface="Times New Roman"/>
                          <a:ea typeface="Times New Roman"/>
                          <a:cs typeface="Times New Roman"/>
                        </a:rPr>
                        <a:t>23</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latin typeface="Times New Roman"/>
                          <a:ea typeface="Times New Roman"/>
                          <a:cs typeface="Times New Roman"/>
                        </a:rPr>
                        <a:t>Би Ди Би Эл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154,430</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124,648</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29,782</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102</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Одод Гоулд ХХК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659,919</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634,558</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25,361</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latin typeface="Times New Roman"/>
                          <a:ea typeface="Times New Roman"/>
                          <a:cs typeface="Times New Roman"/>
                        </a:rPr>
                        <a:t>94</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latin typeface="Times New Roman"/>
                          <a:ea typeface="Times New Roman"/>
                          <a:cs typeface="Times New Roman"/>
                        </a:rPr>
                        <a:t>Мондулаан трейд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4,496,303</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4,472,341</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23,962</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2</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АГМ майнинг ХХК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259,972</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307,972</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(48,000)</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latin typeface="Times New Roman"/>
                          <a:ea typeface="Times New Roman"/>
                          <a:cs typeface="Times New Roman"/>
                        </a:rPr>
                        <a:t>20</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latin typeface="Times New Roman"/>
                          <a:ea typeface="Times New Roman"/>
                          <a:cs typeface="Times New Roman"/>
                        </a:rPr>
                        <a:t>Баян-Айраг Эксплорэйшн ХХК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2,375,038</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2,475,423</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(100,385)</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124</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Си </a:t>
                      </a:r>
                      <a:r>
                        <a:rPr lang="mn-MN" sz="1000">
                          <a:solidFill>
                            <a:srgbClr val="000000"/>
                          </a:solidFill>
                          <a:latin typeface="Times New Roman"/>
                          <a:ea typeface="MS Gothic"/>
                          <a:cs typeface="Times New Roman"/>
                        </a:rPr>
                        <a:t>өү</a:t>
                      </a:r>
                      <a:r>
                        <a:rPr lang="mn-MN" sz="1000">
                          <a:solidFill>
                            <a:srgbClr val="000000"/>
                          </a:solidFill>
                          <a:latin typeface="Times New Roman"/>
                          <a:ea typeface="Microsoft YaHei"/>
                          <a:cs typeface="Times New Roman"/>
                        </a:rPr>
                        <a:t>эйэлХХ</a:t>
                      </a:r>
                      <a:r>
                        <a:rPr lang="mn-MN" sz="1000">
                          <a:solidFill>
                            <a:srgbClr val="000000"/>
                          </a:solidFill>
                          <a:latin typeface="Times New Roman"/>
                          <a:ea typeface="Times New Roman"/>
                          <a:cs typeface="Times New Roman"/>
                        </a:rPr>
                        <a:t>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3,621,183</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4,135,774</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(514,591)</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184675">
                <a:tc>
                  <a:txBody>
                    <a:bodyPr/>
                    <a:lstStyle/>
                    <a:p>
                      <a:pPr marL="0" marR="0" algn="ctr">
                        <a:spcBef>
                          <a:spcPts val="200"/>
                        </a:spcBef>
                        <a:spcAft>
                          <a:spcPts val="200"/>
                        </a:spcAft>
                      </a:pPr>
                      <a:r>
                        <a:rPr lang="mn-MN" sz="1000">
                          <a:latin typeface="Times New Roman"/>
                          <a:ea typeface="Times New Roman"/>
                          <a:cs typeface="Times New Roman"/>
                        </a:rPr>
                        <a:t>131</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l">
                        <a:spcBef>
                          <a:spcPts val="200"/>
                        </a:spcBef>
                        <a:spcAft>
                          <a:spcPts val="200"/>
                        </a:spcAft>
                      </a:pPr>
                      <a:r>
                        <a:rPr lang="mn-MN" sz="1000">
                          <a:latin typeface="Times New Roman"/>
                          <a:ea typeface="Times New Roman"/>
                          <a:cs typeface="Times New Roman"/>
                        </a:rPr>
                        <a:t>Тавантолгой ХК</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57,922,095</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58,485,547</a:t>
                      </a:r>
                      <a:endParaRPr lang="en-US" sz="1100">
                        <a:latin typeface="Arial"/>
                        <a:ea typeface="Times New Roman"/>
                        <a:cs typeface="Times New Roman"/>
                      </a:endParaRPr>
                    </a:p>
                  </a:txBody>
                  <a:tcPr marL="44450" marR="44450" marT="0" marB="0" anchor="ctr">
                    <a:lnL>
                      <a:noFill/>
                    </a:lnL>
                    <a:lnR>
                      <a:noFill/>
                    </a:lnR>
                    <a:lnT>
                      <a:noFill/>
                    </a:lnT>
                    <a:lnB>
                      <a:noFill/>
                    </a:lnB>
                  </a:tcPr>
                </a:tc>
                <a:tc>
                  <a:txBody>
                    <a:bodyPr/>
                    <a:lstStyle/>
                    <a:p>
                      <a:pPr marL="0" marR="0" algn="r">
                        <a:spcBef>
                          <a:spcPts val="200"/>
                        </a:spcBef>
                        <a:spcAft>
                          <a:spcPts val="200"/>
                        </a:spcAft>
                      </a:pPr>
                      <a:r>
                        <a:rPr lang="mn-MN" sz="1000">
                          <a:latin typeface="Times New Roman"/>
                          <a:ea typeface="Times New Roman"/>
                          <a:cs typeface="Times New Roman"/>
                        </a:rPr>
                        <a:t>(563,452)</a:t>
                      </a:r>
                      <a:endParaRPr lang="en-US" sz="1100">
                        <a:latin typeface="Arial"/>
                        <a:ea typeface="Times New Roman"/>
                        <a:cs typeface="Times New Roman"/>
                      </a:endParaRPr>
                    </a:p>
                  </a:txBody>
                  <a:tcPr marL="44450" marR="44450" marT="0" marB="0" anchor="ctr">
                    <a:lnL>
                      <a:noFill/>
                    </a:lnL>
                    <a:lnR>
                      <a:noFill/>
                    </a:lnR>
                    <a:lnT>
                      <a:noFill/>
                    </a:lnT>
                    <a:lnB>
                      <a:noFill/>
                    </a:lnB>
                  </a:tcPr>
                </a:tc>
              </a:tr>
              <a:tr h="184675">
                <a:tc>
                  <a:txBody>
                    <a:bodyPr/>
                    <a:lstStyle/>
                    <a:p>
                      <a:pPr marL="0" marR="0" algn="ctr">
                        <a:spcBef>
                          <a:spcPts val="200"/>
                        </a:spcBef>
                        <a:spcAft>
                          <a:spcPts val="200"/>
                        </a:spcAft>
                      </a:pPr>
                      <a:r>
                        <a:rPr lang="mn-MN" sz="1000">
                          <a:solidFill>
                            <a:srgbClr val="000000"/>
                          </a:solidFill>
                          <a:latin typeface="Times New Roman"/>
                          <a:ea typeface="Times New Roman"/>
                          <a:cs typeface="Times New Roman"/>
                        </a:rPr>
                        <a:t>58</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Доншен Петролиум ХХК</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633,174</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c>
                  <a:txBody>
                    <a:bodyPr/>
                    <a:lstStyle/>
                    <a:p>
                      <a:pPr marL="0" marR="0" algn="r">
                        <a:spcBef>
                          <a:spcPts val="200"/>
                        </a:spcBef>
                        <a:spcAft>
                          <a:spcPts val="200"/>
                        </a:spcAft>
                      </a:pPr>
                      <a:r>
                        <a:rPr lang="mn-MN" sz="1000">
                          <a:latin typeface="Times New Roman"/>
                          <a:ea typeface="Times New Roman"/>
                          <a:cs typeface="Times New Roman"/>
                        </a:rPr>
                        <a:t>(633,174)</a:t>
                      </a:r>
                      <a:endParaRPr lang="en-US" sz="1100">
                        <a:latin typeface="Arial"/>
                        <a:ea typeface="Times New Roman"/>
                        <a:cs typeface="Times New Roman"/>
                      </a:endParaRPr>
                    </a:p>
                  </a:txBody>
                  <a:tcPr marL="44450" marR="44450" marT="0" marB="0" anchor="ctr">
                    <a:lnL>
                      <a:noFill/>
                    </a:lnL>
                    <a:lnR>
                      <a:noFill/>
                    </a:lnR>
                    <a:lnT>
                      <a:noFill/>
                    </a:lnT>
                    <a:lnB>
                      <a:noFill/>
                    </a:lnB>
                    <a:solidFill>
                      <a:srgbClr val="B8CCE4"/>
                    </a:solidFill>
                  </a:tcPr>
                </a:tc>
              </a:tr>
              <a:tr h="238990">
                <a:tc>
                  <a:txBody>
                    <a:bodyPr/>
                    <a:lstStyle/>
                    <a:p>
                      <a:endParaRPr lang="en-US" sz="1400">
                        <a:latin typeface="Calibri"/>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tcPr>
                </a:tc>
                <a:tc>
                  <a:txBody>
                    <a:bodyPr/>
                    <a:lstStyle/>
                    <a:p>
                      <a:pPr marL="0" marR="0" algn="l">
                        <a:spcBef>
                          <a:spcPts val="200"/>
                        </a:spcBef>
                        <a:spcAft>
                          <a:spcPts val="200"/>
                        </a:spcAft>
                      </a:pPr>
                      <a:r>
                        <a:rPr lang="mn-MN" sz="1000">
                          <a:solidFill>
                            <a:srgbClr val="000000"/>
                          </a:solidFill>
                          <a:latin typeface="Times New Roman"/>
                          <a:ea typeface="Times New Roman"/>
                          <a:cs typeface="Times New Roman"/>
                        </a:rPr>
                        <a:t>Бусад</a:t>
                      </a:r>
                      <a:endParaRPr lang="en-US" sz="1100">
                        <a:latin typeface="Arial"/>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tcPr>
                </a:tc>
                <a:tc>
                  <a:txBody>
                    <a:bodyPr/>
                    <a:lstStyle/>
                    <a:p>
                      <a:pPr marL="0" marR="0" algn="r">
                        <a:spcBef>
                          <a:spcPts val="200"/>
                        </a:spcBef>
                        <a:spcAft>
                          <a:spcPts val="200"/>
                        </a:spcAft>
                      </a:pPr>
                      <a:r>
                        <a:rPr lang="mn-MN" sz="1000">
                          <a:latin typeface="Times New Roman"/>
                          <a:ea typeface="Times New Roman"/>
                          <a:cs typeface="Times New Roman"/>
                        </a:rPr>
                        <a:t>509,685,188</a:t>
                      </a:r>
                      <a:endParaRPr lang="en-US" sz="1100">
                        <a:latin typeface="Arial"/>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tcPr>
                </a:tc>
                <a:tc>
                  <a:txBody>
                    <a:bodyPr/>
                    <a:lstStyle/>
                    <a:p>
                      <a:pPr marL="0" marR="0" algn="r">
                        <a:spcBef>
                          <a:spcPts val="200"/>
                        </a:spcBef>
                        <a:spcAft>
                          <a:spcPts val="200"/>
                        </a:spcAft>
                      </a:pPr>
                      <a:r>
                        <a:rPr lang="mn-MN" sz="1000">
                          <a:latin typeface="Times New Roman"/>
                          <a:ea typeface="Times New Roman"/>
                          <a:cs typeface="Times New Roman"/>
                        </a:rPr>
                        <a:t>509,690,516</a:t>
                      </a:r>
                      <a:endParaRPr lang="en-US" sz="1100">
                        <a:latin typeface="Arial"/>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tcPr>
                </a:tc>
                <a:tc>
                  <a:txBody>
                    <a:bodyPr/>
                    <a:lstStyle/>
                    <a:p>
                      <a:pPr marL="0" marR="0" algn="r">
                        <a:spcBef>
                          <a:spcPts val="200"/>
                        </a:spcBef>
                        <a:spcAft>
                          <a:spcPts val="200"/>
                        </a:spcAft>
                      </a:pPr>
                      <a:r>
                        <a:rPr lang="mn-MN" sz="1000">
                          <a:latin typeface="Times New Roman"/>
                          <a:ea typeface="Times New Roman"/>
                          <a:cs typeface="Times New Roman"/>
                        </a:rPr>
                        <a:t>(5,328)</a:t>
                      </a:r>
                      <a:endParaRPr lang="en-US" sz="1100">
                        <a:latin typeface="Arial"/>
                        <a:ea typeface="Times New Roman"/>
                        <a:cs typeface="Times New Roman"/>
                      </a:endParaRPr>
                    </a:p>
                  </a:txBody>
                  <a:tcPr marL="44450" marR="44450" marT="0" marB="0" anchor="ctr">
                    <a:lnL>
                      <a:noFill/>
                    </a:lnL>
                    <a:lnR>
                      <a:noFill/>
                    </a:lnR>
                    <a:lnT>
                      <a:noFill/>
                    </a:lnT>
                    <a:lnB w="19050" cap="flat" cmpd="sng" algn="ctr">
                      <a:solidFill>
                        <a:srgbClr val="4F81BD"/>
                      </a:solidFill>
                      <a:prstDash val="solid"/>
                      <a:round/>
                      <a:headEnd type="none" w="med" len="med"/>
                      <a:tailEnd type="none" w="med" len="med"/>
                    </a:lnB>
                  </a:tcPr>
                </a:tc>
              </a:tr>
              <a:tr h="195538">
                <a:tc>
                  <a:txBody>
                    <a:bodyPr/>
                    <a:lstStyle/>
                    <a:p>
                      <a:pPr marL="0" marR="0" algn="l">
                        <a:spcBef>
                          <a:spcPts val="200"/>
                        </a:spcBef>
                        <a:spcAft>
                          <a:spcPts val="200"/>
                        </a:spcAft>
                      </a:pPr>
                      <a:r>
                        <a:rPr lang="mn-MN" sz="1000" b="1">
                          <a:solidFill>
                            <a:srgbClr val="000000"/>
                          </a:solidFill>
                          <a:latin typeface="Times New Roman"/>
                          <a:ea typeface="Times New Roman"/>
                          <a:cs typeface="Times New Roman"/>
                        </a:rPr>
                        <a:t> </a:t>
                      </a:r>
                      <a:endParaRPr lang="en-US" sz="110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solidFill>
                      <a:srgbClr val="BFBFBF"/>
                    </a:solidFill>
                  </a:tcPr>
                </a:tc>
                <a:tc>
                  <a:txBody>
                    <a:bodyPr/>
                    <a:lstStyle/>
                    <a:p>
                      <a:pPr marL="0" marR="0" algn="l">
                        <a:spcBef>
                          <a:spcPts val="200"/>
                        </a:spcBef>
                        <a:spcAft>
                          <a:spcPts val="200"/>
                        </a:spcAft>
                      </a:pPr>
                      <a:r>
                        <a:rPr lang="mn-MN" sz="1000" b="1">
                          <a:solidFill>
                            <a:srgbClr val="000000"/>
                          </a:solidFill>
                          <a:latin typeface="Times New Roman"/>
                          <a:ea typeface="Times New Roman"/>
                          <a:cs typeface="Times New Roman"/>
                        </a:rPr>
                        <a:t>Нийт Үндсэн төлбөр</a:t>
                      </a:r>
                      <a:endParaRPr lang="en-US" sz="110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solidFill>
                      <a:srgbClr val="BFBFBF"/>
                    </a:solidFill>
                  </a:tcPr>
                </a:tc>
                <a:tc>
                  <a:txBody>
                    <a:bodyPr/>
                    <a:lstStyle/>
                    <a:p>
                      <a:pPr marL="0" marR="0" algn="r">
                        <a:spcBef>
                          <a:spcPts val="200"/>
                        </a:spcBef>
                        <a:spcAft>
                          <a:spcPts val="200"/>
                        </a:spcAft>
                      </a:pPr>
                      <a:r>
                        <a:rPr lang="mn-MN" sz="1000" b="1">
                          <a:latin typeface="Times New Roman"/>
                          <a:ea typeface="Times New Roman"/>
                          <a:cs typeface="Times New Roman"/>
                        </a:rPr>
                        <a:t>1,594,114,641</a:t>
                      </a:r>
                      <a:endParaRPr lang="en-US" sz="110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solidFill>
                      <a:srgbClr val="BFBFBF"/>
                    </a:solidFill>
                  </a:tcPr>
                </a:tc>
                <a:tc>
                  <a:txBody>
                    <a:bodyPr/>
                    <a:lstStyle/>
                    <a:p>
                      <a:pPr marL="0" marR="0" algn="r">
                        <a:spcBef>
                          <a:spcPts val="200"/>
                        </a:spcBef>
                        <a:spcAft>
                          <a:spcPts val="200"/>
                        </a:spcAft>
                      </a:pPr>
                      <a:r>
                        <a:rPr lang="mn-MN" sz="1000" b="1">
                          <a:latin typeface="Times New Roman"/>
                          <a:ea typeface="Times New Roman"/>
                          <a:cs typeface="Times New Roman"/>
                        </a:rPr>
                        <a:t>1,593,753,675</a:t>
                      </a:r>
                      <a:endParaRPr lang="en-US" sz="110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solidFill>
                      <a:srgbClr val="BFBFBF"/>
                    </a:solidFill>
                  </a:tcPr>
                </a:tc>
                <a:tc>
                  <a:txBody>
                    <a:bodyPr/>
                    <a:lstStyle/>
                    <a:p>
                      <a:pPr marL="0" marR="0" algn="r">
                        <a:spcBef>
                          <a:spcPts val="200"/>
                        </a:spcBef>
                        <a:spcAft>
                          <a:spcPts val="200"/>
                        </a:spcAft>
                      </a:pPr>
                      <a:r>
                        <a:rPr lang="mn-MN" sz="1000" b="1" dirty="0">
                          <a:latin typeface="Times New Roman"/>
                          <a:ea typeface="Times New Roman"/>
                          <a:cs typeface="Times New Roman"/>
                        </a:rPr>
                        <a:t>360,966</a:t>
                      </a:r>
                      <a:endParaRPr lang="en-US" sz="1100" dirty="0">
                        <a:latin typeface="Arial"/>
                        <a:ea typeface="Times New Roman"/>
                        <a:cs typeface="Times New Roman"/>
                      </a:endParaRPr>
                    </a:p>
                  </a:txBody>
                  <a:tcPr marL="44450" marR="44450" marT="0" marB="0" anchor="ctr">
                    <a:lnL>
                      <a:noFill/>
                    </a:lnL>
                    <a:lnR>
                      <a:noFill/>
                    </a:lnR>
                    <a:lnT w="19050" cap="flat" cmpd="sng" algn="ctr">
                      <a:solidFill>
                        <a:srgbClr val="4F81BD"/>
                      </a:solidFill>
                      <a:prstDash val="solid"/>
                      <a:round/>
                      <a:headEnd type="none" w="med" len="med"/>
                      <a:tailEnd type="none" w="med" len="med"/>
                    </a:lnT>
                    <a:lnB>
                      <a:noFill/>
                    </a:lnB>
                    <a:solidFill>
                      <a:srgbClr val="BFBFBF"/>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t>Зөрүүний тайлбар ирүүлсэн тухай</a:t>
            </a:r>
            <a:endParaRPr lang="en-US" dirty="0"/>
          </a:p>
        </p:txBody>
      </p:sp>
      <p:sp>
        <p:nvSpPr>
          <p:cNvPr id="3" name="Content Placeholder 2"/>
          <p:cNvSpPr>
            <a:spLocks noGrp="1"/>
          </p:cNvSpPr>
          <p:nvPr>
            <p:ph idx="1"/>
          </p:nvPr>
        </p:nvSpPr>
        <p:spPr/>
        <p:txBody>
          <a:bodyPr/>
          <a:lstStyle/>
          <a:p>
            <a:pPr>
              <a:buFont typeface="Arial" pitchFamily="34" charset="0"/>
              <a:buChar char="•"/>
            </a:pPr>
            <a:r>
              <a:rPr lang="mn-MN" dirty="0" smtClean="0"/>
              <a:t>Туслан гүйцэтгэгчээр гүйцэтгүүлсэн төлбөртэй холбоотой</a:t>
            </a:r>
          </a:p>
          <a:p>
            <a:pPr>
              <a:buFont typeface="Arial" pitchFamily="34" charset="0"/>
              <a:buChar char="•"/>
            </a:pPr>
            <a:r>
              <a:rPr lang="mn-MN" dirty="0" smtClean="0"/>
              <a:t>Бэлэн болон бэлэн бусаар төлсөн төлбөрийн дүнг нэгтгээгүйтэй холбоотой</a:t>
            </a:r>
          </a:p>
          <a:p>
            <a:pPr>
              <a:buFont typeface="Arial" pitchFamily="34" charset="0"/>
              <a:buChar char="•"/>
            </a:pPr>
            <a:r>
              <a:rPr lang="mn-MN" dirty="0" smtClean="0"/>
              <a:t>НӨАТ, ГТ, ГҮХ-тай холбоотой</a:t>
            </a:r>
          </a:p>
          <a:p>
            <a:pPr>
              <a:buFont typeface="Arial" pitchFamily="34" charset="0"/>
              <a:buChar char="•"/>
            </a:pPr>
            <a:r>
              <a:rPr lang="mn-MN" dirty="0" smtClean="0"/>
              <a:t>Мөнгөн бус хандив, дэмжлэгтэй холбоотой</a:t>
            </a:r>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pPr>
              <a:buFont typeface="Arial" pitchFamily="34" charset="0"/>
              <a:buChar char="•"/>
            </a:pPr>
            <a:endParaRPr lang="mn-MN" dirty="0" smtClean="0"/>
          </a:p>
          <a:p>
            <a:endParaRPr lang="en-US" dirty="0"/>
          </a:p>
        </p:txBody>
      </p:sp>
    </p:spTree>
  </p:cSld>
  <p:clrMapOvr>
    <a:masterClrMapping/>
  </p:clrMapOvr>
</p:sld>
</file>

<file path=ppt/theme/theme1.xml><?xml version="1.0" encoding="utf-8"?>
<a:theme xmlns:a="http://schemas.openxmlformats.org/drawingml/2006/main" name="MS_PowerPoint_2003_onscre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S_PowerPoint_2003_onscree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S_PowerPoint_2003_onscree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S_PowerPoint_2003_onscree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S_PowerPoint_2003_onscree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S_PowerPoint_2003_onscree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S_PowerPoint_2003_onscree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S_PowerPoint_2003_onscree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S_PowerPoint_2003_onscree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S_PowerPoint_2003_onscree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S_PowerPoint_2003_onscree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S_PowerPoint_2003_onscree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S_PowerPoint_2003_onscree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S_PowerPoint_2003_onscree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S_PowerPoint_2003_onscreen 13">
        <a:dk1>
          <a:srgbClr val="000000"/>
        </a:dk1>
        <a:lt1>
          <a:srgbClr val="FFFFFF"/>
        </a:lt1>
        <a:dk2>
          <a:srgbClr val="C3D0E4"/>
        </a:dk2>
        <a:lt2>
          <a:srgbClr val="00AEEF"/>
        </a:lt2>
        <a:accent1>
          <a:srgbClr val="711471"/>
        </a:accent1>
        <a:accent2>
          <a:srgbClr val="A9C398"/>
        </a:accent2>
        <a:accent3>
          <a:srgbClr val="FFFFFF"/>
        </a:accent3>
        <a:accent4>
          <a:srgbClr val="000000"/>
        </a:accent4>
        <a:accent5>
          <a:srgbClr val="BBAABB"/>
        </a:accent5>
        <a:accent6>
          <a:srgbClr val="99B089"/>
        </a:accent6>
        <a:hlink>
          <a:srgbClr val="00928F"/>
        </a:hlink>
        <a:folHlink>
          <a:srgbClr val="E5B53B"/>
        </a:folHlink>
      </a:clrScheme>
      <a:clrMap bg1="lt1" tx1="dk1" bg2="lt2" tx2="dk2" accent1="accent1" accent2="accent2" accent3="accent3" accent4="accent4" accent5="accent5" accent6="accent6" hlink="hlink" folHlink="folHlink"/>
    </a:extraClrScheme>
    <a:extraClrScheme>
      <a:clrScheme name="MS_PowerPoint_2003_onscreen 14">
        <a:dk1>
          <a:srgbClr val="000000"/>
        </a:dk1>
        <a:lt1>
          <a:srgbClr val="FFFFFF"/>
        </a:lt1>
        <a:dk2>
          <a:srgbClr val="00AEEF"/>
        </a:dk2>
        <a:lt2>
          <a:srgbClr val="C3D0E4"/>
        </a:lt2>
        <a:accent1>
          <a:srgbClr val="711471"/>
        </a:accent1>
        <a:accent2>
          <a:srgbClr val="A9C398"/>
        </a:accent2>
        <a:accent3>
          <a:srgbClr val="FFFFFF"/>
        </a:accent3>
        <a:accent4>
          <a:srgbClr val="000000"/>
        </a:accent4>
        <a:accent5>
          <a:srgbClr val="BBAABB"/>
        </a:accent5>
        <a:accent6>
          <a:srgbClr val="99B089"/>
        </a:accent6>
        <a:hlink>
          <a:srgbClr val="00928F"/>
        </a:hlink>
        <a:folHlink>
          <a:srgbClr val="E5B53B"/>
        </a:folHlink>
      </a:clrScheme>
      <a:clrMap bg1="lt1" tx1="dk1" bg2="lt2" tx2="dk2" accent1="accent1" accent2="accent2" accent3="accent3" accent4="accent4" accent5="accent5" accent6="accent6" hlink="hlink" folHlink="folHlink"/>
    </a:extraClrScheme>
    <a:extraClrScheme>
      <a:clrScheme name="MS_PowerPoint_2003_onscreen 15">
        <a:dk1>
          <a:srgbClr val="000000"/>
        </a:dk1>
        <a:lt1>
          <a:srgbClr val="FFFFFF"/>
        </a:lt1>
        <a:dk2>
          <a:srgbClr val="00AEE4"/>
        </a:dk2>
        <a:lt2>
          <a:srgbClr val="C3D0E4"/>
        </a:lt2>
        <a:accent1>
          <a:srgbClr val="711471"/>
        </a:accent1>
        <a:accent2>
          <a:srgbClr val="A9C398"/>
        </a:accent2>
        <a:accent3>
          <a:srgbClr val="FFFFFF"/>
        </a:accent3>
        <a:accent4>
          <a:srgbClr val="000000"/>
        </a:accent4>
        <a:accent5>
          <a:srgbClr val="BBAABB"/>
        </a:accent5>
        <a:accent6>
          <a:srgbClr val="99B089"/>
        </a:accent6>
        <a:hlink>
          <a:srgbClr val="00928F"/>
        </a:hlink>
        <a:folHlink>
          <a:srgbClr val="E5B53B"/>
        </a:folHlink>
      </a:clrScheme>
      <a:clrMap bg1="lt1" tx1="dk1" bg2="lt2" tx2="dk2" accent1="accent1" accent2="accent2" accent3="accent3" accent4="accent4" accent5="accent5" accent6="accent6" hlink="hlink" folHlink="folHlink"/>
    </a:extraClrScheme>
    <a:extraClrScheme>
      <a:clrScheme name="MS_PowerPoint_2003_onscreen 16">
        <a:dk1>
          <a:srgbClr val="000000"/>
        </a:dk1>
        <a:lt1>
          <a:srgbClr val="FFFFFF"/>
        </a:lt1>
        <a:dk2>
          <a:srgbClr val="00AEEF"/>
        </a:dk2>
        <a:lt2>
          <a:srgbClr val="C3D0E4"/>
        </a:lt2>
        <a:accent1>
          <a:srgbClr val="711471"/>
        </a:accent1>
        <a:accent2>
          <a:srgbClr val="E5B53B"/>
        </a:accent2>
        <a:accent3>
          <a:srgbClr val="FFFFFF"/>
        </a:accent3>
        <a:accent4>
          <a:srgbClr val="000000"/>
        </a:accent4>
        <a:accent5>
          <a:srgbClr val="BBAABB"/>
        </a:accent5>
        <a:accent6>
          <a:srgbClr val="CFA435"/>
        </a:accent6>
        <a:hlink>
          <a:srgbClr val="00928F"/>
        </a:hlink>
        <a:folHlink>
          <a:srgbClr val="60527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
      <a:dk1>
        <a:srgbClr val="000000"/>
      </a:dk1>
      <a:lt1>
        <a:srgbClr val="FFFFFF"/>
      </a:lt1>
      <a:dk2>
        <a:srgbClr val="00AEE4"/>
      </a:dk2>
      <a:lt2>
        <a:srgbClr val="C3D0E4"/>
      </a:lt2>
      <a:accent1>
        <a:srgbClr val="711471"/>
      </a:accent1>
      <a:accent2>
        <a:srgbClr val="E5B53B"/>
      </a:accent2>
      <a:accent3>
        <a:srgbClr val="FFFFFF"/>
      </a:accent3>
      <a:accent4>
        <a:srgbClr val="000000"/>
      </a:accent4>
      <a:accent5>
        <a:srgbClr val="BBAABB"/>
      </a:accent5>
      <a:accent6>
        <a:srgbClr val="CFA435"/>
      </a:accent6>
      <a:hlink>
        <a:srgbClr val="00928F"/>
      </a:hlink>
      <a:folHlink>
        <a:srgbClr val="60527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C3D0E4"/>
        </a:dk2>
        <a:lt2>
          <a:srgbClr val="00AEEF"/>
        </a:lt2>
        <a:accent1>
          <a:srgbClr val="711471"/>
        </a:accent1>
        <a:accent2>
          <a:srgbClr val="A9C398"/>
        </a:accent2>
        <a:accent3>
          <a:srgbClr val="FFFFFF"/>
        </a:accent3>
        <a:accent4>
          <a:srgbClr val="000000"/>
        </a:accent4>
        <a:accent5>
          <a:srgbClr val="BBAABB"/>
        </a:accent5>
        <a:accent6>
          <a:srgbClr val="99B089"/>
        </a:accent6>
        <a:hlink>
          <a:srgbClr val="00928F"/>
        </a:hlink>
        <a:folHlink>
          <a:srgbClr val="E5B53B"/>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AEEF"/>
        </a:dk2>
        <a:lt2>
          <a:srgbClr val="C3D0E4"/>
        </a:lt2>
        <a:accent1>
          <a:srgbClr val="711471"/>
        </a:accent1>
        <a:accent2>
          <a:srgbClr val="A9C398"/>
        </a:accent2>
        <a:accent3>
          <a:srgbClr val="FFFFFF"/>
        </a:accent3>
        <a:accent4>
          <a:srgbClr val="000000"/>
        </a:accent4>
        <a:accent5>
          <a:srgbClr val="BBAABB"/>
        </a:accent5>
        <a:accent6>
          <a:srgbClr val="99B089"/>
        </a:accent6>
        <a:hlink>
          <a:srgbClr val="00928F"/>
        </a:hlink>
        <a:folHlink>
          <a:srgbClr val="E5B53B"/>
        </a:folHlink>
      </a:clrScheme>
      <a:clrMap bg1="lt1" tx1="dk1" bg2="lt2" tx2="dk2" accent1="accent1" accent2="accent2" accent3="accent3" accent4="accent4" accent5="accent5" accent6="accent6" hlink="hlink" folHlink="folHlink"/>
    </a:extraClrScheme>
    <a:extraClrScheme>
      <a:clrScheme name="Custom Design 15">
        <a:dk1>
          <a:srgbClr val="000000"/>
        </a:dk1>
        <a:lt1>
          <a:srgbClr val="FFFFFF"/>
        </a:lt1>
        <a:dk2>
          <a:srgbClr val="00AEE4"/>
        </a:dk2>
        <a:lt2>
          <a:srgbClr val="C3D0E4"/>
        </a:lt2>
        <a:accent1>
          <a:srgbClr val="711471"/>
        </a:accent1>
        <a:accent2>
          <a:srgbClr val="A9C398"/>
        </a:accent2>
        <a:accent3>
          <a:srgbClr val="FFFFFF"/>
        </a:accent3>
        <a:accent4>
          <a:srgbClr val="000000"/>
        </a:accent4>
        <a:accent5>
          <a:srgbClr val="BBAABB"/>
        </a:accent5>
        <a:accent6>
          <a:srgbClr val="99B089"/>
        </a:accent6>
        <a:hlink>
          <a:srgbClr val="00928F"/>
        </a:hlink>
        <a:folHlink>
          <a:srgbClr val="E5B53B"/>
        </a:folHlink>
      </a:clrScheme>
      <a:clrMap bg1="lt1" tx1="dk1" bg2="lt2" tx2="dk2" accent1="accent1" accent2="accent2" accent3="accent3" accent4="accent4" accent5="accent5" accent6="accent6" hlink="hlink" folHlink="folHlink"/>
    </a:extraClrScheme>
    <a:extraClrScheme>
      <a:clrScheme name="Custom Design 16">
        <a:dk1>
          <a:srgbClr val="000000"/>
        </a:dk1>
        <a:lt1>
          <a:srgbClr val="FFFFFF"/>
        </a:lt1>
        <a:dk2>
          <a:srgbClr val="00AEEF"/>
        </a:dk2>
        <a:lt2>
          <a:srgbClr val="C3D0E4"/>
        </a:lt2>
        <a:accent1>
          <a:srgbClr val="711471"/>
        </a:accent1>
        <a:accent2>
          <a:srgbClr val="E5B53B"/>
        </a:accent2>
        <a:accent3>
          <a:srgbClr val="FFFFFF"/>
        </a:accent3>
        <a:accent4>
          <a:srgbClr val="000000"/>
        </a:accent4>
        <a:accent5>
          <a:srgbClr val="BBAABB"/>
        </a:accent5>
        <a:accent6>
          <a:srgbClr val="CFA435"/>
        </a:accent6>
        <a:hlink>
          <a:srgbClr val="00928F"/>
        </a:hlink>
        <a:folHlink>
          <a:srgbClr val="60527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MS_PowerPoint_2003_onscreen</Template>
  <TotalTime>12654</TotalTime>
  <Words>705</Words>
  <Application>Microsoft Office PowerPoint</Application>
  <PresentationFormat>On-screen Show (4:3)</PresentationFormat>
  <Paragraphs>416</Paragraphs>
  <Slides>17</Slides>
  <Notes>15</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MS_PowerPoint_2003_onscreen</vt:lpstr>
      <vt:lpstr>Custom Design</vt:lpstr>
      <vt:lpstr>МОНГОЛ УЛСЫН 7 ДУГААР НЭГТГЭЛ ТАЙЛАН– 2012 </vt:lpstr>
      <vt:lpstr>Тайлангийн хураангуй</vt:lpstr>
      <vt:lpstr>Тайлангийн хураангуй</vt:lpstr>
      <vt:lpstr>Нэгтгэл тайлангийн үр дүн</vt:lpstr>
      <vt:lpstr>Нэгтгэл тайлангийн үр дүн</vt:lpstr>
      <vt:lpstr>Нэгтгэл тайлангийн үр дүн</vt:lpstr>
      <vt:lpstr>Нэгтгэл тайлангийн үр дүн</vt:lpstr>
      <vt:lpstr>Хамгийн их зөрүүтэй компаниуд</vt:lpstr>
      <vt:lpstr>Зөрүүний тайлбар ирүүлсэн тухай</vt:lpstr>
      <vt:lpstr>Нэгтгэл тайлангийн үр дүн</vt:lpstr>
      <vt:lpstr>Нэгтгэл тайлангийн үр дүн</vt:lpstr>
      <vt:lpstr>Нэгтгэл тайлангийн үр дүн</vt:lpstr>
      <vt:lpstr>Нэгтгэл тайлангийн үр дүн</vt:lpstr>
      <vt:lpstr>Нэгтгэл тайлангийн үр дүн</vt:lpstr>
      <vt:lpstr>Нэгтгэл тайлангийн үр дүн</vt:lpstr>
      <vt:lpstr>Тулгарсан асуудлууд</vt:lpstr>
      <vt:lpstr>Үр дүн</vt:lpstr>
    </vt:vector>
  </TitlesOfParts>
  <Company>Moore Stephens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Moore Stephens</dc:title>
  <dc:creator>John Syed</dc:creator>
  <cp:lastModifiedBy>delgermaa</cp:lastModifiedBy>
  <cp:revision>383</cp:revision>
  <dcterms:created xsi:type="dcterms:W3CDTF">2010-12-07T09:15:32Z</dcterms:created>
  <dcterms:modified xsi:type="dcterms:W3CDTF">2014-03-20T07:32:24Z</dcterms:modified>
</cp:coreProperties>
</file>